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258" r:id="rId3"/>
    <p:sldId id="288" r:id="rId4"/>
    <p:sldId id="259" r:id="rId5"/>
    <p:sldId id="260" r:id="rId6"/>
    <p:sldId id="290" r:id="rId7"/>
    <p:sldId id="261" r:id="rId8"/>
    <p:sldId id="263" r:id="rId9"/>
    <p:sldId id="300" r:id="rId10"/>
    <p:sldId id="301" r:id="rId11"/>
    <p:sldId id="264" r:id="rId12"/>
    <p:sldId id="292" r:id="rId13"/>
    <p:sldId id="293" r:id="rId14"/>
    <p:sldId id="294" r:id="rId15"/>
    <p:sldId id="295" r:id="rId16"/>
    <p:sldId id="296" r:id="rId17"/>
    <p:sldId id="297" r:id="rId18"/>
    <p:sldId id="287" r:id="rId19"/>
    <p:sldId id="299" r:id="rId20"/>
    <p:sldId id="298" r:id="rId21"/>
    <p:sldId id="265" r:id="rId22"/>
    <p:sldId id="266" r:id="rId23"/>
    <p:sldId id="289" r:id="rId24"/>
    <p:sldId id="267" r:id="rId25"/>
    <p:sldId id="268" r:id="rId26"/>
    <p:sldId id="270" r:id="rId27"/>
    <p:sldId id="271" r:id="rId28"/>
    <p:sldId id="272" r:id="rId29"/>
    <p:sldId id="273" r:id="rId30"/>
    <p:sldId id="274" r:id="rId31"/>
    <p:sldId id="275" r:id="rId32"/>
    <p:sldId id="276" r:id="rId33"/>
    <p:sldId id="277" r:id="rId34"/>
    <p:sldId id="278" r:id="rId35"/>
    <p:sldId id="291" r:id="rId36"/>
    <p:sldId id="279" r:id="rId37"/>
    <p:sldId id="280" r:id="rId38"/>
    <p:sldId id="281" r:id="rId39"/>
    <p:sldId id="282" r:id="rId40"/>
    <p:sldId id="284" r:id="rId41"/>
    <p:sldId id="285" r:id="rId42"/>
    <p:sldId id="286" r:id="rId43"/>
  </p:sldIdLst>
  <p:sldSz cx="9144000" cy="6858000" type="screen4x3"/>
  <p:notesSz cx="6858000" cy="9144000"/>
  <p:custDataLst>
    <p:tags r:id="rId45"/>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CFE0A8-AF6A-4174-84AF-8FCFA0B95BD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rtl="1"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065CE276-129A-424F-8FFC-D38C0021CDDF}"/>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rtl="1" eaLnBrk="1" hangingPunct="1">
              <a:defRPr sz="1200">
                <a:latin typeface="Arial" charset="0"/>
                <a:cs typeface="Arial" charset="0"/>
              </a:defRPr>
            </a:lvl1pPr>
          </a:lstStyle>
          <a:p>
            <a:pPr>
              <a:defRPr/>
            </a:pPr>
            <a:fld id="{7D0AD9D5-149E-4382-8E29-00E3CEEACCE0}" type="datetimeFigureOut">
              <a:rPr lang="en-US"/>
              <a:pPr>
                <a:defRPr/>
              </a:pPr>
              <a:t>10/30/2020</a:t>
            </a:fld>
            <a:endParaRPr lang="en-US"/>
          </a:p>
        </p:txBody>
      </p:sp>
      <p:sp>
        <p:nvSpPr>
          <p:cNvPr id="4" name="Slide Image Placeholder 3">
            <a:extLst>
              <a:ext uri="{FF2B5EF4-FFF2-40B4-BE49-F238E27FC236}">
                <a16:creationId xmlns:a16="http://schemas.microsoft.com/office/drawing/2014/main" id="{D95F16CC-DD9C-4D43-9358-B4EA6719BB4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E5F724A-BE43-45D4-84EA-0655D45D832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3B4E176-94FC-49C2-83CA-4D942E1D468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1"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63C814B4-D175-4844-AC66-61B41BC9E45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rtl="1" eaLnBrk="1" hangingPunct="1">
              <a:defRPr sz="1200" smtClean="0"/>
            </a:lvl1pPr>
          </a:lstStyle>
          <a:p>
            <a:pPr>
              <a:defRPr/>
            </a:pPr>
            <a:fld id="{4F9DC18C-2744-40FA-BCB2-B978F9C15ED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840F65E4-734A-4FB2-9066-A76E28535B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0A689868-44B4-4ED6-BED6-90B07ABEE4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124" name="Slide Number Placeholder 3">
            <a:extLst>
              <a:ext uri="{FF2B5EF4-FFF2-40B4-BE49-F238E27FC236}">
                <a16:creationId xmlns:a16="http://schemas.microsoft.com/office/drawing/2014/main" id="{92B3BD32-44AC-43AC-BBA9-1F454754B5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D5B4F6E-7ECB-4ED0-95DB-57A8F6D73DA1}" type="slidenum">
              <a:rPr lang="en-US" altLang="en-US">
                <a:latin typeface="Arial" panose="020B0604020202020204" pitchFamily="34" charset="0"/>
              </a:rPr>
              <a:pPr>
                <a:spcBef>
                  <a:spcPct val="0"/>
                </a:spcBef>
              </a:pPr>
              <a:t>2</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BA91E79-7667-43F9-9FFF-746C9D89CFFD}"/>
              </a:ext>
            </a:extLst>
          </p:cNvPr>
          <p:cNvSpPr>
            <a:spLocks noGrp="1"/>
          </p:cNvSpPr>
          <p:nvPr>
            <p:ph type="dt" sz="half" idx="10"/>
          </p:nvPr>
        </p:nvSpPr>
        <p:spPr/>
        <p:txBody>
          <a:bodyPr/>
          <a:lstStyle>
            <a:lvl1pPr>
              <a:defRPr/>
            </a:lvl1pPr>
          </a:lstStyle>
          <a:p>
            <a:pPr>
              <a:defRPr/>
            </a:pPr>
            <a:fld id="{CC052CF2-8D49-447D-B13D-E7CCDA68BC53}" type="datetime1">
              <a:rPr lang="en-US"/>
              <a:pPr>
                <a:defRPr/>
              </a:pPr>
              <a:t>10/30/2020</a:t>
            </a:fld>
            <a:endParaRPr lang="en-US"/>
          </a:p>
        </p:txBody>
      </p:sp>
      <p:sp>
        <p:nvSpPr>
          <p:cNvPr id="5" name="Footer Placeholder 4">
            <a:extLst>
              <a:ext uri="{FF2B5EF4-FFF2-40B4-BE49-F238E27FC236}">
                <a16:creationId xmlns:a16="http://schemas.microsoft.com/office/drawing/2014/main" id="{35F6F01E-41E4-4E34-94C2-07606C00B2A9}"/>
              </a:ext>
            </a:extLst>
          </p:cNvPr>
          <p:cNvSpPr>
            <a:spLocks noGrp="1"/>
          </p:cNvSpPr>
          <p:nvPr>
            <p:ph type="ftr" sz="quarter" idx="11"/>
          </p:nvPr>
        </p:nvSpPr>
        <p:spPr/>
        <p:txBody>
          <a:bodyPr/>
          <a:lstStyle>
            <a:lvl1pPr>
              <a:defRPr/>
            </a:lvl1pPr>
          </a:lstStyle>
          <a:p>
            <a:pPr>
              <a:defRPr/>
            </a:pPr>
            <a:r>
              <a:rPr lang="en-US"/>
              <a:t>Goldfrank's Toxicologic emergencies</a:t>
            </a:r>
          </a:p>
        </p:txBody>
      </p:sp>
      <p:sp>
        <p:nvSpPr>
          <p:cNvPr id="6" name="Slide Number Placeholder 5">
            <a:extLst>
              <a:ext uri="{FF2B5EF4-FFF2-40B4-BE49-F238E27FC236}">
                <a16:creationId xmlns:a16="http://schemas.microsoft.com/office/drawing/2014/main" id="{33612828-DDE5-4C6D-9026-BDB12B26A936}"/>
              </a:ext>
            </a:extLst>
          </p:cNvPr>
          <p:cNvSpPr>
            <a:spLocks noGrp="1"/>
          </p:cNvSpPr>
          <p:nvPr>
            <p:ph type="sldNum" sz="quarter" idx="12"/>
          </p:nvPr>
        </p:nvSpPr>
        <p:spPr/>
        <p:txBody>
          <a:bodyPr/>
          <a:lstStyle>
            <a:lvl1pPr>
              <a:defRPr/>
            </a:lvl1pPr>
          </a:lstStyle>
          <a:p>
            <a:pPr>
              <a:defRPr/>
            </a:pPr>
            <a:fld id="{81BB03C2-EB28-4994-A41F-13A30DC113A0}" type="slidenum">
              <a:rPr lang="en-US" altLang="en-US"/>
              <a:pPr>
                <a:defRPr/>
              </a:pPr>
              <a:t>‹#›</a:t>
            </a:fld>
            <a:endParaRPr lang="en-US" altLang="en-US"/>
          </a:p>
        </p:txBody>
      </p:sp>
    </p:spTree>
    <p:extLst>
      <p:ext uri="{BB962C8B-B14F-4D97-AF65-F5344CB8AC3E}">
        <p14:creationId xmlns:p14="http://schemas.microsoft.com/office/powerpoint/2010/main" val="157898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FF229-1933-422D-97E6-61FD6B9DE5ED}"/>
              </a:ext>
            </a:extLst>
          </p:cNvPr>
          <p:cNvSpPr>
            <a:spLocks noGrp="1"/>
          </p:cNvSpPr>
          <p:nvPr>
            <p:ph type="dt" sz="half" idx="10"/>
          </p:nvPr>
        </p:nvSpPr>
        <p:spPr/>
        <p:txBody>
          <a:bodyPr/>
          <a:lstStyle>
            <a:lvl1pPr>
              <a:defRPr/>
            </a:lvl1pPr>
          </a:lstStyle>
          <a:p>
            <a:pPr>
              <a:defRPr/>
            </a:pPr>
            <a:fld id="{AB33C6DD-48A1-40E3-A41B-B241FAD1F633}" type="datetime1">
              <a:rPr lang="en-US"/>
              <a:pPr>
                <a:defRPr/>
              </a:pPr>
              <a:t>10/30/2020</a:t>
            </a:fld>
            <a:endParaRPr lang="en-US"/>
          </a:p>
        </p:txBody>
      </p:sp>
      <p:sp>
        <p:nvSpPr>
          <p:cNvPr id="5" name="Footer Placeholder 4">
            <a:extLst>
              <a:ext uri="{FF2B5EF4-FFF2-40B4-BE49-F238E27FC236}">
                <a16:creationId xmlns:a16="http://schemas.microsoft.com/office/drawing/2014/main" id="{7370CC86-E066-4022-803C-738CF14428CA}"/>
              </a:ext>
            </a:extLst>
          </p:cNvPr>
          <p:cNvSpPr>
            <a:spLocks noGrp="1"/>
          </p:cNvSpPr>
          <p:nvPr>
            <p:ph type="ftr" sz="quarter" idx="11"/>
          </p:nvPr>
        </p:nvSpPr>
        <p:spPr/>
        <p:txBody>
          <a:bodyPr/>
          <a:lstStyle>
            <a:lvl1pPr>
              <a:defRPr/>
            </a:lvl1pPr>
          </a:lstStyle>
          <a:p>
            <a:pPr>
              <a:defRPr/>
            </a:pPr>
            <a:r>
              <a:rPr lang="en-US"/>
              <a:t>Goldfrank's Toxicologic emergencies</a:t>
            </a:r>
          </a:p>
        </p:txBody>
      </p:sp>
      <p:sp>
        <p:nvSpPr>
          <p:cNvPr id="6" name="Slide Number Placeholder 5">
            <a:extLst>
              <a:ext uri="{FF2B5EF4-FFF2-40B4-BE49-F238E27FC236}">
                <a16:creationId xmlns:a16="http://schemas.microsoft.com/office/drawing/2014/main" id="{0D65713B-75C5-41A6-8B5F-05FF9083DD80}"/>
              </a:ext>
            </a:extLst>
          </p:cNvPr>
          <p:cNvSpPr>
            <a:spLocks noGrp="1"/>
          </p:cNvSpPr>
          <p:nvPr>
            <p:ph type="sldNum" sz="quarter" idx="12"/>
          </p:nvPr>
        </p:nvSpPr>
        <p:spPr/>
        <p:txBody>
          <a:bodyPr/>
          <a:lstStyle>
            <a:lvl1pPr>
              <a:defRPr/>
            </a:lvl1pPr>
          </a:lstStyle>
          <a:p>
            <a:pPr>
              <a:defRPr/>
            </a:pPr>
            <a:fld id="{7D9C560B-CB14-44E6-9664-C61A99D5E1E1}" type="slidenum">
              <a:rPr lang="en-US" altLang="en-US"/>
              <a:pPr>
                <a:defRPr/>
              </a:pPr>
              <a:t>‹#›</a:t>
            </a:fld>
            <a:endParaRPr lang="en-US" altLang="en-US"/>
          </a:p>
        </p:txBody>
      </p:sp>
    </p:spTree>
    <p:extLst>
      <p:ext uri="{BB962C8B-B14F-4D97-AF65-F5344CB8AC3E}">
        <p14:creationId xmlns:p14="http://schemas.microsoft.com/office/powerpoint/2010/main" val="2321706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8F4E10-4FEB-4655-8C39-DFD7A14CC0A0}"/>
              </a:ext>
            </a:extLst>
          </p:cNvPr>
          <p:cNvSpPr>
            <a:spLocks noGrp="1"/>
          </p:cNvSpPr>
          <p:nvPr>
            <p:ph type="dt" sz="half" idx="10"/>
          </p:nvPr>
        </p:nvSpPr>
        <p:spPr/>
        <p:txBody>
          <a:bodyPr/>
          <a:lstStyle>
            <a:lvl1pPr>
              <a:defRPr/>
            </a:lvl1pPr>
          </a:lstStyle>
          <a:p>
            <a:pPr>
              <a:defRPr/>
            </a:pPr>
            <a:fld id="{8E949110-2882-49C1-A9EE-8D7CB994B6C5}" type="datetime1">
              <a:rPr lang="en-US"/>
              <a:pPr>
                <a:defRPr/>
              </a:pPr>
              <a:t>10/30/2020</a:t>
            </a:fld>
            <a:endParaRPr lang="en-US"/>
          </a:p>
        </p:txBody>
      </p:sp>
      <p:sp>
        <p:nvSpPr>
          <p:cNvPr id="5" name="Footer Placeholder 4">
            <a:extLst>
              <a:ext uri="{FF2B5EF4-FFF2-40B4-BE49-F238E27FC236}">
                <a16:creationId xmlns:a16="http://schemas.microsoft.com/office/drawing/2014/main" id="{D99A54C8-C31F-482F-AC1F-B1E8F6810AAF}"/>
              </a:ext>
            </a:extLst>
          </p:cNvPr>
          <p:cNvSpPr>
            <a:spLocks noGrp="1"/>
          </p:cNvSpPr>
          <p:nvPr>
            <p:ph type="ftr" sz="quarter" idx="11"/>
          </p:nvPr>
        </p:nvSpPr>
        <p:spPr/>
        <p:txBody>
          <a:bodyPr/>
          <a:lstStyle>
            <a:lvl1pPr>
              <a:defRPr/>
            </a:lvl1pPr>
          </a:lstStyle>
          <a:p>
            <a:pPr>
              <a:defRPr/>
            </a:pPr>
            <a:r>
              <a:rPr lang="en-US"/>
              <a:t>Goldfrank's Toxicologic emergencies</a:t>
            </a:r>
          </a:p>
        </p:txBody>
      </p:sp>
      <p:sp>
        <p:nvSpPr>
          <p:cNvPr id="6" name="Slide Number Placeholder 5">
            <a:extLst>
              <a:ext uri="{FF2B5EF4-FFF2-40B4-BE49-F238E27FC236}">
                <a16:creationId xmlns:a16="http://schemas.microsoft.com/office/drawing/2014/main" id="{66210EC7-585E-41B6-85F4-93FD631D4007}"/>
              </a:ext>
            </a:extLst>
          </p:cNvPr>
          <p:cNvSpPr>
            <a:spLocks noGrp="1"/>
          </p:cNvSpPr>
          <p:nvPr>
            <p:ph type="sldNum" sz="quarter" idx="12"/>
          </p:nvPr>
        </p:nvSpPr>
        <p:spPr/>
        <p:txBody>
          <a:bodyPr/>
          <a:lstStyle>
            <a:lvl1pPr>
              <a:defRPr/>
            </a:lvl1pPr>
          </a:lstStyle>
          <a:p>
            <a:pPr>
              <a:defRPr/>
            </a:pPr>
            <a:fld id="{C3682023-178A-4040-847C-033AF302BBB2}" type="slidenum">
              <a:rPr lang="en-US" altLang="en-US"/>
              <a:pPr>
                <a:defRPr/>
              </a:pPr>
              <a:t>‹#›</a:t>
            </a:fld>
            <a:endParaRPr lang="en-US" altLang="en-US"/>
          </a:p>
        </p:txBody>
      </p:sp>
    </p:spTree>
    <p:extLst>
      <p:ext uri="{BB962C8B-B14F-4D97-AF65-F5344CB8AC3E}">
        <p14:creationId xmlns:p14="http://schemas.microsoft.com/office/powerpoint/2010/main" val="4038881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777129-AD07-4AD8-93D2-0770FA03E315}"/>
              </a:ext>
            </a:extLst>
          </p:cNvPr>
          <p:cNvSpPr>
            <a:spLocks noGrp="1"/>
          </p:cNvSpPr>
          <p:nvPr>
            <p:ph type="dt" sz="half" idx="10"/>
          </p:nvPr>
        </p:nvSpPr>
        <p:spPr/>
        <p:txBody>
          <a:bodyPr/>
          <a:lstStyle>
            <a:lvl1pPr>
              <a:defRPr/>
            </a:lvl1pPr>
          </a:lstStyle>
          <a:p>
            <a:pPr>
              <a:defRPr/>
            </a:pPr>
            <a:fld id="{104F7DD0-4763-4FFE-A1F2-CF3FFE763735}" type="datetime1">
              <a:rPr lang="en-US"/>
              <a:pPr>
                <a:defRPr/>
              </a:pPr>
              <a:t>10/30/2020</a:t>
            </a:fld>
            <a:endParaRPr lang="en-US"/>
          </a:p>
        </p:txBody>
      </p:sp>
      <p:sp>
        <p:nvSpPr>
          <p:cNvPr id="5" name="Footer Placeholder 4">
            <a:extLst>
              <a:ext uri="{FF2B5EF4-FFF2-40B4-BE49-F238E27FC236}">
                <a16:creationId xmlns:a16="http://schemas.microsoft.com/office/drawing/2014/main" id="{CB72EB72-C1D7-4269-BC15-AF43A78BCCE4}"/>
              </a:ext>
            </a:extLst>
          </p:cNvPr>
          <p:cNvSpPr>
            <a:spLocks noGrp="1"/>
          </p:cNvSpPr>
          <p:nvPr>
            <p:ph type="ftr" sz="quarter" idx="11"/>
          </p:nvPr>
        </p:nvSpPr>
        <p:spPr/>
        <p:txBody>
          <a:bodyPr/>
          <a:lstStyle>
            <a:lvl1pPr>
              <a:defRPr/>
            </a:lvl1pPr>
          </a:lstStyle>
          <a:p>
            <a:pPr>
              <a:defRPr/>
            </a:pPr>
            <a:r>
              <a:rPr lang="en-US"/>
              <a:t>Goldfrank's Toxicologic emergencies</a:t>
            </a:r>
          </a:p>
        </p:txBody>
      </p:sp>
      <p:sp>
        <p:nvSpPr>
          <p:cNvPr id="6" name="Slide Number Placeholder 5">
            <a:extLst>
              <a:ext uri="{FF2B5EF4-FFF2-40B4-BE49-F238E27FC236}">
                <a16:creationId xmlns:a16="http://schemas.microsoft.com/office/drawing/2014/main" id="{5325563D-9E9D-4937-97C7-F2A1FDAB6476}"/>
              </a:ext>
            </a:extLst>
          </p:cNvPr>
          <p:cNvSpPr>
            <a:spLocks noGrp="1"/>
          </p:cNvSpPr>
          <p:nvPr>
            <p:ph type="sldNum" sz="quarter" idx="12"/>
          </p:nvPr>
        </p:nvSpPr>
        <p:spPr/>
        <p:txBody>
          <a:bodyPr/>
          <a:lstStyle>
            <a:lvl1pPr>
              <a:defRPr/>
            </a:lvl1pPr>
          </a:lstStyle>
          <a:p>
            <a:pPr>
              <a:defRPr/>
            </a:pPr>
            <a:fld id="{8765DD12-4CC0-4F2C-9F1F-4D6DDC874159}" type="slidenum">
              <a:rPr lang="en-US" altLang="en-US"/>
              <a:pPr>
                <a:defRPr/>
              </a:pPr>
              <a:t>‹#›</a:t>
            </a:fld>
            <a:endParaRPr lang="en-US" altLang="en-US"/>
          </a:p>
        </p:txBody>
      </p:sp>
    </p:spTree>
    <p:extLst>
      <p:ext uri="{BB962C8B-B14F-4D97-AF65-F5344CB8AC3E}">
        <p14:creationId xmlns:p14="http://schemas.microsoft.com/office/powerpoint/2010/main" val="747484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E88C50-1C0F-439F-B319-17CBC9433070}"/>
              </a:ext>
            </a:extLst>
          </p:cNvPr>
          <p:cNvSpPr>
            <a:spLocks noGrp="1"/>
          </p:cNvSpPr>
          <p:nvPr>
            <p:ph type="dt" sz="half" idx="10"/>
          </p:nvPr>
        </p:nvSpPr>
        <p:spPr/>
        <p:txBody>
          <a:bodyPr/>
          <a:lstStyle>
            <a:lvl1pPr>
              <a:defRPr/>
            </a:lvl1pPr>
          </a:lstStyle>
          <a:p>
            <a:pPr>
              <a:defRPr/>
            </a:pPr>
            <a:fld id="{BD789074-A711-4D87-9E9A-B6D0E7B54322}" type="datetime1">
              <a:rPr lang="en-US"/>
              <a:pPr>
                <a:defRPr/>
              </a:pPr>
              <a:t>10/30/2020</a:t>
            </a:fld>
            <a:endParaRPr lang="en-US"/>
          </a:p>
        </p:txBody>
      </p:sp>
      <p:sp>
        <p:nvSpPr>
          <p:cNvPr id="5" name="Footer Placeholder 4">
            <a:extLst>
              <a:ext uri="{FF2B5EF4-FFF2-40B4-BE49-F238E27FC236}">
                <a16:creationId xmlns:a16="http://schemas.microsoft.com/office/drawing/2014/main" id="{06CC1938-B7C8-4001-8FFA-036A552C56FB}"/>
              </a:ext>
            </a:extLst>
          </p:cNvPr>
          <p:cNvSpPr>
            <a:spLocks noGrp="1"/>
          </p:cNvSpPr>
          <p:nvPr>
            <p:ph type="ftr" sz="quarter" idx="11"/>
          </p:nvPr>
        </p:nvSpPr>
        <p:spPr/>
        <p:txBody>
          <a:bodyPr/>
          <a:lstStyle>
            <a:lvl1pPr>
              <a:defRPr/>
            </a:lvl1pPr>
          </a:lstStyle>
          <a:p>
            <a:pPr>
              <a:defRPr/>
            </a:pPr>
            <a:r>
              <a:rPr lang="en-US"/>
              <a:t>Goldfrank's Toxicologic emergencies</a:t>
            </a:r>
          </a:p>
        </p:txBody>
      </p:sp>
      <p:sp>
        <p:nvSpPr>
          <p:cNvPr id="6" name="Slide Number Placeholder 5">
            <a:extLst>
              <a:ext uri="{FF2B5EF4-FFF2-40B4-BE49-F238E27FC236}">
                <a16:creationId xmlns:a16="http://schemas.microsoft.com/office/drawing/2014/main" id="{51354838-99AA-4019-80D7-59936C453E7E}"/>
              </a:ext>
            </a:extLst>
          </p:cNvPr>
          <p:cNvSpPr>
            <a:spLocks noGrp="1"/>
          </p:cNvSpPr>
          <p:nvPr>
            <p:ph type="sldNum" sz="quarter" idx="12"/>
          </p:nvPr>
        </p:nvSpPr>
        <p:spPr/>
        <p:txBody>
          <a:bodyPr/>
          <a:lstStyle>
            <a:lvl1pPr>
              <a:defRPr/>
            </a:lvl1pPr>
          </a:lstStyle>
          <a:p>
            <a:pPr>
              <a:defRPr/>
            </a:pPr>
            <a:fld id="{79FD30E1-C5AF-459E-B156-2E66879C3C65}" type="slidenum">
              <a:rPr lang="en-US" altLang="en-US"/>
              <a:pPr>
                <a:defRPr/>
              </a:pPr>
              <a:t>‹#›</a:t>
            </a:fld>
            <a:endParaRPr lang="en-US" altLang="en-US"/>
          </a:p>
        </p:txBody>
      </p:sp>
    </p:spTree>
    <p:extLst>
      <p:ext uri="{BB962C8B-B14F-4D97-AF65-F5344CB8AC3E}">
        <p14:creationId xmlns:p14="http://schemas.microsoft.com/office/powerpoint/2010/main" val="302212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968E3DA-9A27-4314-8961-16598A6B5AD1}"/>
              </a:ext>
            </a:extLst>
          </p:cNvPr>
          <p:cNvSpPr>
            <a:spLocks noGrp="1"/>
          </p:cNvSpPr>
          <p:nvPr>
            <p:ph type="dt" sz="half" idx="10"/>
          </p:nvPr>
        </p:nvSpPr>
        <p:spPr/>
        <p:txBody>
          <a:bodyPr/>
          <a:lstStyle>
            <a:lvl1pPr>
              <a:defRPr/>
            </a:lvl1pPr>
          </a:lstStyle>
          <a:p>
            <a:pPr>
              <a:defRPr/>
            </a:pPr>
            <a:fld id="{9B7D3D21-FF19-48D0-9B24-4F20D37E7918}" type="datetime1">
              <a:rPr lang="en-US"/>
              <a:pPr>
                <a:defRPr/>
              </a:pPr>
              <a:t>10/30/2020</a:t>
            </a:fld>
            <a:endParaRPr lang="en-US"/>
          </a:p>
        </p:txBody>
      </p:sp>
      <p:sp>
        <p:nvSpPr>
          <p:cNvPr id="6" name="Footer Placeholder 4">
            <a:extLst>
              <a:ext uri="{FF2B5EF4-FFF2-40B4-BE49-F238E27FC236}">
                <a16:creationId xmlns:a16="http://schemas.microsoft.com/office/drawing/2014/main" id="{4309656D-CD10-4C53-A05A-745D8E3FFA6F}"/>
              </a:ext>
            </a:extLst>
          </p:cNvPr>
          <p:cNvSpPr>
            <a:spLocks noGrp="1"/>
          </p:cNvSpPr>
          <p:nvPr>
            <p:ph type="ftr" sz="quarter" idx="11"/>
          </p:nvPr>
        </p:nvSpPr>
        <p:spPr/>
        <p:txBody>
          <a:bodyPr/>
          <a:lstStyle>
            <a:lvl1pPr>
              <a:defRPr/>
            </a:lvl1pPr>
          </a:lstStyle>
          <a:p>
            <a:pPr>
              <a:defRPr/>
            </a:pPr>
            <a:r>
              <a:rPr lang="en-US"/>
              <a:t>Goldfrank's Toxicologic emergencies</a:t>
            </a:r>
          </a:p>
        </p:txBody>
      </p:sp>
      <p:sp>
        <p:nvSpPr>
          <p:cNvPr id="7" name="Slide Number Placeholder 5">
            <a:extLst>
              <a:ext uri="{FF2B5EF4-FFF2-40B4-BE49-F238E27FC236}">
                <a16:creationId xmlns:a16="http://schemas.microsoft.com/office/drawing/2014/main" id="{5D3B08CE-854B-4F54-8FC1-FEC72B4C1BEC}"/>
              </a:ext>
            </a:extLst>
          </p:cNvPr>
          <p:cNvSpPr>
            <a:spLocks noGrp="1"/>
          </p:cNvSpPr>
          <p:nvPr>
            <p:ph type="sldNum" sz="quarter" idx="12"/>
          </p:nvPr>
        </p:nvSpPr>
        <p:spPr/>
        <p:txBody>
          <a:bodyPr/>
          <a:lstStyle>
            <a:lvl1pPr>
              <a:defRPr/>
            </a:lvl1pPr>
          </a:lstStyle>
          <a:p>
            <a:pPr>
              <a:defRPr/>
            </a:pPr>
            <a:fld id="{27EA6ABC-1E82-4697-87CA-C7F818228C58}" type="slidenum">
              <a:rPr lang="en-US" altLang="en-US"/>
              <a:pPr>
                <a:defRPr/>
              </a:pPr>
              <a:t>‹#›</a:t>
            </a:fld>
            <a:endParaRPr lang="en-US" altLang="en-US"/>
          </a:p>
        </p:txBody>
      </p:sp>
    </p:spTree>
    <p:extLst>
      <p:ext uri="{BB962C8B-B14F-4D97-AF65-F5344CB8AC3E}">
        <p14:creationId xmlns:p14="http://schemas.microsoft.com/office/powerpoint/2010/main" val="1134982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C201F56-3448-41A1-9679-0FE691B8D2EB}"/>
              </a:ext>
            </a:extLst>
          </p:cNvPr>
          <p:cNvSpPr>
            <a:spLocks noGrp="1"/>
          </p:cNvSpPr>
          <p:nvPr>
            <p:ph type="dt" sz="half" idx="10"/>
          </p:nvPr>
        </p:nvSpPr>
        <p:spPr/>
        <p:txBody>
          <a:bodyPr/>
          <a:lstStyle>
            <a:lvl1pPr>
              <a:defRPr/>
            </a:lvl1pPr>
          </a:lstStyle>
          <a:p>
            <a:pPr>
              <a:defRPr/>
            </a:pPr>
            <a:fld id="{A38B8013-0098-4805-BE9B-628B91BCA3F5}" type="datetime1">
              <a:rPr lang="en-US"/>
              <a:pPr>
                <a:defRPr/>
              </a:pPr>
              <a:t>10/30/2020</a:t>
            </a:fld>
            <a:endParaRPr lang="en-US"/>
          </a:p>
        </p:txBody>
      </p:sp>
      <p:sp>
        <p:nvSpPr>
          <p:cNvPr id="8" name="Footer Placeholder 4">
            <a:extLst>
              <a:ext uri="{FF2B5EF4-FFF2-40B4-BE49-F238E27FC236}">
                <a16:creationId xmlns:a16="http://schemas.microsoft.com/office/drawing/2014/main" id="{51BFDDB1-E917-44AD-A466-6C77A132D74D}"/>
              </a:ext>
            </a:extLst>
          </p:cNvPr>
          <p:cNvSpPr>
            <a:spLocks noGrp="1"/>
          </p:cNvSpPr>
          <p:nvPr>
            <p:ph type="ftr" sz="quarter" idx="11"/>
          </p:nvPr>
        </p:nvSpPr>
        <p:spPr/>
        <p:txBody>
          <a:bodyPr/>
          <a:lstStyle>
            <a:lvl1pPr>
              <a:defRPr/>
            </a:lvl1pPr>
          </a:lstStyle>
          <a:p>
            <a:pPr>
              <a:defRPr/>
            </a:pPr>
            <a:r>
              <a:rPr lang="en-US"/>
              <a:t>Goldfrank's Toxicologic emergencies</a:t>
            </a:r>
          </a:p>
        </p:txBody>
      </p:sp>
      <p:sp>
        <p:nvSpPr>
          <p:cNvPr id="9" name="Slide Number Placeholder 5">
            <a:extLst>
              <a:ext uri="{FF2B5EF4-FFF2-40B4-BE49-F238E27FC236}">
                <a16:creationId xmlns:a16="http://schemas.microsoft.com/office/drawing/2014/main" id="{EF6FF88F-1EAF-4979-9A53-07295B182B54}"/>
              </a:ext>
            </a:extLst>
          </p:cNvPr>
          <p:cNvSpPr>
            <a:spLocks noGrp="1"/>
          </p:cNvSpPr>
          <p:nvPr>
            <p:ph type="sldNum" sz="quarter" idx="12"/>
          </p:nvPr>
        </p:nvSpPr>
        <p:spPr/>
        <p:txBody>
          <a:bodyPr/>
          <a:lstStyle>
            <a:lvl1pPr>
              <a:defRPr/>
            </a:lvl1pPr>
          </a:lstStyle>
          <a:p>
            <a:pPr>
              <a:defRPr/>
            </a:pPr>
            <a:fld id="{F5C3FFA7-2621-4E8F-B262-99737A8CA8C2}" type="slidenum">
              <a:rPr lang="en-US" altLang="en-US"/>
              <a:pPr>
                <a:defRPr/>
              </a:pPr>
              <a:t>‹#›</a:t>
            </a:fld>
            <a:endParaRPr lang="en-US" altLang="en-US"/>
          </a:p>
        </p:txBody>
      </p:sp>
    </p:spTree>
    <p:extLst>
      <p:ext uri="{BB962C8B-B14F-4D97-AF65-F5344CB8AC3E}">
        <p14:creationId xmlns:p14="http://schemas.microsoft.com/office/powerpoint/2010/main" val="753401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8679C37-C60B-46CA-8C26-4AD9BD3C720C}"/>
              </a:ext>
            </a:extLst>
          </p:cNvPr>
          <p:cNvSpPr>
            <a:spLocks noGrp="1"/>
          </p:cNvSpPr>
          <p:nvPr>
            <p:ph type="dt" sz="half" idx="10"/>
          </p:nvPr>
        </p:nvSpPr>
        <p:spPr/>
        <p:txBody>
          <a:bodyPr/>
          <a:lstStyle>
            <a:lvl1pPr>
              <a:defRPr/>
            </a:lvl1pPr>
          </a:lstStyle>
          <a:p>
            <a:pPr>
              <a:defRPr/>
            </a:pPr>
            <a:fld id="{3D9D530D-97C6-4748-95DE-44C001DDDE5C}" type="datetime1">
              <a:rPr lang="en-US"/>
              <a:pPr>
                <a:defRPr/>
              </a:pPr>
              <a:t>10/30/2020</a:t>
            </a:fld>
            <a:endParaRPr lang="en-US"/>
          </a:p>
        </p:txBody>
      </p:sp>
      <p:sp>
        <p:nvSpPr>
          <p:cNvPr id="4" name="Footer Placeholder 4">
            <a:extLst>
              <a:ext uri="{FF2B5EF4-FFF2-40B4-BE49-F238E27FC236}">
                <a16:creationId xmlns:a16="http://schemas.microsoft.com/office/drawing/2014/main" id="{8989E5C5-B81B-4498-8D27-0316EE007FF3}"/>
              </a:ext>
            </a:extLst>
          </p:cNvPr>
          <p:cNvSpPr>
            <a:spLocks noGrp="1"/>
          </p:cNvSpPr>
          <p:nvPr>
            <p:ph type="ftr" sz="quarter" idx="11"/>
          </p:nvPr>
        </p:nvSpPr>
        <p:spPr/>
        <p:txBody>
          <a:bodyPr/>
          <a:lstStyle>
            <a:lvl1pPr>
              <a:defRPr/>
            </a:lvl1pPr>
          </a:lstStyle>
          <a:p>
            <a:pPr>
              <a:defRPr/>
            </a:pPr>
            <a:r>
              <a:rPr lang="en-US"/>
              <a:t>Goldfrank's Toxicologic emergencies</a:t>
            </a:r>
          </a:p>
        </p:txBody>
      </p:sp>
      <p:sp>
        <p:nvSpPr>
          <p:cNvPr id="5" name="Slide Number Placeholder 5">
            <a:extLst>
              <a:ext uri="{FF2B5EF4-FFF2-40B4-BE49-F238E27FC236}">
                <a16:creationId xmlns:a16="http://schemas.microsoft.com/office/drawing/2014/main" id="{B4E1EC01-B837-49C6-81AE-46A98C453FBF}"/>
              </a:ext>
            </a:extLst>
          </p:cNvPr>
          <p:cNvSpPr>
            <a:spLocks noGrp="1"/>
          </p:cNvSpPr>
          <p:nvPr>
            <p:ph type="sldNum" sz="quarter" idx="12"/>
          </p:nvPr>
        </p:nvSpPr>
        <p:spPr/>
        <p:txBody>
          <a:bodyPr/>
          <a:lstStyle>
            <a:lvl1pPr>
              <a:defRPr/>
            </a:lvl1pPr>
          </a:lstStyle>
          <a:p>
            <a:pPr>
              <a:defRPr/>
            </a:pPr>
            <a:fld id="{052F04BB-C31E-4B92-AC2E-7AC550BB0157}" type="slidenum">
              <a:rPr lang="en-US" altLang="en-US"/>
              <a:pPr>
                <a:defRPr/>
              </a:pPr>
              <a:t>‹#›</a:t>
            </a:fld>
            <a:endParaRPr lang="en-US" altLang="en-US"/>
          </a:p>
        </p:txBody>
      </p:sp>
    </p:spTree>
    <p:extLst>
      <p:ext uri="{BB962C8B-B14F-4D97-AF65-F5344CB8AC3E}">
        <p14:creationId xmlns:p14="http://schemas.microsoft.com/office/powerpoint/2010/main" val="594262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6EB87AC-F027-41CF-B5A2-606FC21C3287}"/>
              </a:ext>
            </a:extLst>
          </p:cNvPr>
          <p:cNvSpPr>
            <a:spLocks noGrp="1"/>
          </p:cNvSpPr>
          <p:nvPr>
            <p:ph type="dt" sz="half" idx="10"/>
          </p:nvPr>
        </p:nvSpPr>
        <p:spPr/>
        <p:txBody>
          <a:bodyPr/>
          <a:lstStyle>
            <a:lvl1pPr>
              <a:defRPr/>
            </a:lvl1pPr>
          </a:lstStyle>
          <a:p>
            <a:pPr>
              <a:defRPr/>
            </a:pPr>
            <a:fld id="{80981356-69B9-4F84-BD0B-751D518BEDEC}" type="datetime1">
              <a:rPr lang="en-US"/>
              <a:pPr>
                <a:defRPr/>
              </a:pPr>
              <a:t>10/30/2020</a:t>
            </a:fld>
            <a:endParaRPr lang="en-US"/>
          </a:p>
        </p:txBody>
      </p:sp>
      <p:sp>
        <p:nvSpPr>
          <p:cNvPr id="3" name="Footer Placeholder 4">
            <a:extLst>
              <a:ext uri="{FF2B5EF4-FFF2-40B4-BE49-F238E27FC236}">
                <a16:creationId xmlns:a16="http://schemas.microsoft.com/office/drawing/2014/main" id="{BE92523A-087A-420B-B26D-793433C6CADB}"/>
              </a:ext>
            </a:extLst>
          </p:cNvPr>
          <p:cNvSpPr>
            <a:spLocks noGrp="1"/>
          </p:cNvSpPr>
          <p:nvPr>
            <p:ph type="ftr" sz="quarter" idx="11"/>
          </p:nvPr>
        </p:nvSpPr>
        <p:spPr/>
        <p:txBody>
          <a:bodyPr/>
          <a:lstStyle>
            <a:lvl1pPr>
              <a:defRPr/>
            </a:lvl1pPr>
          </a:lstStyle>
          <a:p>
            <a:pPr>
              <a:defRPr/>
            </a:pPr>
            <a:r>
              <a:rPr lang="en-US"/>
              <a:t>Goldfrank's Toxicologic emergencies</a:t>
            </a:r>
          </a:p>
        </p:txBody>
      </p:sp>
      <p:sp>
        <p:nvSpPr>
          <p:cNvPr id="4" name="Slide Number Placeholder 5">
            <a:extLst>
              <a:ext uri="{FF2B5EF4-FFF2-40B4-BE49-F238E27FC236}">
                <a16:creationId xmlns:a16="http://schemas.microsoft.com/office/drawing/2014/main" id="{95A0E9BF-0FB9-4982-95E7-5651940F64A4}"/>
              </a:ext>
            </a:extLst>
          </p:cNvPr>
          <p:cNvSpPr>
            <a:spLocks noGrp="1"/>
          </p:cNvSpPr>
          <p:nvPr>
            <p:ph type="sldNum" sz="quarter" idx="12"/>
          </p:nvPr>
        </p:nvSpPr>
        <p:spPr/>
        <p:txBody>
          <a:bodyPr/>
          <a:lstStyle>
            <a:lvl1pPr>
              <a:defRPr/>
            </a:lvl1pPr>
          </a:lstStyle>
          <a:p>
            <a:pPr>
              <a:defRPr/>
            </a:pPr>
            <a:fld id="{3B18E57F-68CC-4D2A-8F2A-17F9F4316787}" type="slidenum">
              <a:rPr lang="en-US" altLang="en-US"/>
              <a:pPr>
                <a:defRPr/>
              </a:pPr>
              <a:t>‹#›</a:t>
            </a:fld>
            <a:endParaRPr lang="en-US" altLang="en-US"/>
          </a:p>
        </p:txBody>
      </p:sp>
    </p:spTree>
    <p:extLst>
      <p:ext uri="{BB962C8B-B14F-4D97-AF65-F5344CB8AC3E}">
        <p14:creationId xmlns:p14="http://schemas.microsoft.com/office/powerpoint/2010/main" val="4226004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CB81BF8-B186-4805-92E9-4DA0DC4F99EE}"/>
              </a:ext>
            </a:extLst>
          </p:cNvPr>
          <p:cNvSpPr>
            <a:spLocks noGrp="1"/>
          </p:cNvSpPr>
          <p:nvPr>
            <p:ph type="dt" sz="half" idx="10"/>
          </p:nvPr>
        </p:nvSpPr>
        <p:spPr/>
        <p:txBody>
          <a:bodyPr/>
          <a:lstStyle>
            <a:lvl1pPr>
              <a:defRPr/>
            </a:lvl1pPr>
          </a:lstStyle>
          <a:p>
            <a:pPr>
              <a:defRPr/>
            </a:pPr>
            <a:fld id="{E7F469F1-B7FC-4DBF-BD11-E980DAFA7222}" type="datetime1">
              <a:rPr lang="en-US"/>
              <a:pPr>
                <a:defRPr/>
              </a:pPr>
              <a:t>10/30/2020</a:t>
            </a:fld>
            <a:endParaRPr lang="en-US"/>
          </a:p>
        </p:txBody>
      </p:sp>
      <p:sp>
        <p:nvSpPr>
          <p:cNvPr id="6" name="Footer Placeholder 4">
            <a:extLst>
              <a:ext uri="{FF2B5EF4-FFF2-40B4-BE49-F238E27FC236}">
                <a16:creationId xmlns:a16="http://schemas.microsoft.com/office/drawing/2014/main" id="{79310F45-6AA2-4C1D-9E9D-7FCEF9AB88E6}"/>
              </a:ext>
            </a:extLst>
          </p:cNvPr>
          <p:cNvSpPr>
            <a:spLocks noGrp="1"/>
          </p:cNvSpPr>
          <p:nvPr>
            <p:ph type="ftr" sz="quarter" idx="11"/>
          </p:nvPr>
        </p:nvSpPr>
        <p:spPr/>
        <p:txBody>
          <a:bodyPr/>
          <a:lstStyle>
            <a:lvl1pPr>
              <a:defRPr/>
            </a:lvl1pPr>
          </a:lstStyle>
          <a:p>
            <a:pPr>
              <a:defRPr/>
            </a:pPr>
            <a:r>
              <a:rPr lang="en-US"/>
              <a:t>Goldfrank's Toxicologic emergencies</a:t>
            </a:r>
          </a:p>
        </p:txBody>
      </p:sp>
      <p:sp>
        <p:nvSpPr>
          <p:cNvPr id="7" name="Slide Number Placeholder 5">
            <a:extLst>
              <a:ext uri="{FF2B5EF4-FFF2-40B4-BE49-F238E27FC236}">
                <a16:creationId xmlns:a16="http://schemas.microsoft.com/office/drawing/2014/main" id="{A29ABDDA-44CB-490F-9159-E1D577EC4C4B}"/>
              </a:ext>
            </a:extLst>
          </p:cNvPr>
          <p:cNvSpPr>
            <a:spLocks noGrp="1"/>
          </p:cNvSpPr>
          <p:nvPr>
            <p:ph type="sldNum" sz="quarter" idx="12"/>
          </p:nvPr>
        </p:nvSpPr>
        <p:spPr/>
        <p:txBody>
          <a:bodyPr/>
          <a:lstStyle>
            <a:lvl1pPr>
              <a:defRPr/>
            </a:lvl1pPr>
          </a:lstStyle>
          <a:p>
            <a:pPr>
              <a:defRPr/>
            </a:pPr>
            <a:fld id="{43804D80-63BA-4216-94CF-3D3C5C5A159F}" type="slidenum">
              <a:rPr lang="en-US" altLang="en-US"/>
              <a:pPr>
                <a:defRPr/>
              </a:pPr>
              <a:t>‹#›</a:t>
            </a:fld>
            <a:endParaRPr lang="en-US" altLang="en-US"/>
          </a:p>
        </p:txBody>
      </p:sp>
    </p:spTree>
    <p:extLst>
      <p:ext uri="{BB962C8B-B14F-4D97-AF65-F5344CB8AC3E}">
        <p14:creationId xmlns:p14="http://schemas.microsoft.com/office/powerpoint/2010/main" val="145555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0D21233-ED60-45FB-9C87-94B004B9B513}"/>
              </a:ext>
            </a:extLst>
          </p:cNvPr>
          <p:cNvSpPr>
            <a:spLocks noGrp="1"/>
          </p:cNvSpPr>
          <p:nvPr>
            <p:ph type="dt" sz="half" idx="10"/>
          </p:nvPr>
        </p:nvSpPr>
        <p:spPr/>
        <p:txBody>
          <a:bodyPr/>
          <a:lstStyle>
            <a:lvl1pPr>
              <a:defRPr/>
            </a:lvl1pPr>
          </a:lstStyle>
          <a:p>
            <a:pPr>
              <a:defRPr/>
            </a:pPr>
            <a:fld id="{C7D562D4-2033-42C6-A98B-CFA98B4D1C41}" type="datetime1">
              <a:rPr lang="en-US"/>
              <a:pPr>
                <a:defRPr/>
              </a:pPr>
              <a:t>10/30/2020</a:t>
            </a:fld>
            <a:endParaRPr lang="en-US"/>
          </a:p>
        </p:txBody>
      </p:sp>
      <p:sp>
        <p:nvSpPr>
          <p:cNvPr id="6" name="Footer Placeholder 4">
            <a:extLst>
              <a:ext uri="{FF2B5EF4-FFF2-40B4-BE49-F238E27FC236}">
                <a16:creationId xmlns:a16="http://schemas.microsoft.com/office/drawing/2014/main" id="{D8089785-AAB0-4259-A19B-2005C6DB00BA}"/>
              </a:ext>
            </a:extLst>
          </p:cNvPr>
          <p:cNvSpPr>
            <a:spLocks noGrp="1"/>
          </p:cNvSpPr>
          <p:nvPr>
            <p:ph type="ftr" sz="quarter" idx="11"/>
          </p:nvPr>
        </p:nvSpPr>
        <p:spPr/>
        <p:txBody>
          <a:bodyPr/>
          <a:lstStyle>
            <a:lvl1pPr>
              <a:defRPr/>
            </a:lvl1pPr>
          </a:lstStyle>
          <a:p>
            <a:pPr>
              <a:defRPr/>
            </a:pPr>
            <a:r>
              <a:rPr lang="en-US"/>
              <a:t>Goldfrank's Toxicologic emergencies</a:t>
            </a:r>
          </a:p>
        </p:txBody>
      </p:sp>
      <p:sp>
        <p:nvSpPr>
          <p:cNvPr id="7" name="Slide Number Placeholder 5">
            <a:extLst>
              <a:ext uri="{FF2B5EF4-FFF2-40B4-BE49-F238E27FC236}">
                <a16:creationId xmlns:a16="http://schemas.microsoft.com/office/drawing/2014/main" id="{2E6DF6F9-37C4-46F3-A6A0-7C12DBFD51F8}"/>
              </a:ext>
            </a:extLst>
          </p:cNvPr>
          <p:cNvSpPr>
            <a:spLocks noGrp="1"/>
          </p:cNvSpPr>
          <p:nvPr>
            <p:ph type="sldNum" sz="quarter" idx="12"/>
          </p:nvPr>
        </p:nvSpPr>
        <p:spPr/>
        <p:txBody>
          <a:bodyPr/>
          <a:lstStyle>
            <a:lvl1pPr>
              <a:defRPr/>
            </a:lvl1pPr>
          </a:lstStyle>
          <a:p>
            <a:pPr>
              <a:defRPr/>
            </a:pPr>
            <a:fld id="{83002CFC-611B-43A0-B773-33561FC31B65}" type="slidenum">
              <a:rPr lang="en-US" altLang="en-US"/>
              <a:pPr>
                <a:defRPr/>
              </a:pPr>
              <a:t>‹#›</a:t>
            </a:fld>
            <a:endParaRPr lang="en-US" altLang="en-US"/>
          </a:p>
        </p:txBody>
      </p:sp>
    </p:spTree>
    <p:extLst>
      <p:ext uri="{BB962C8B-B14F-4D97-AF65-F5344CB8AC3E}">
        <p14:creationId xmlns:p14="http://schemas.microsoft.com/office/powerpoint/2010/main" val="3209887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17597EC-84E0-4EDC-8E55-7F2EACDB527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4801AFF-C02A-4E5D-B8BE-2A732AAFC05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BD0E062-0620-40AC-B1E9-B6E33C88E19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eaLnBrk="1" fontAlgn="auto" hangingPunct="1">
              <a:spcBef>
                <a:spcPts val="0"/>
              </a:spcBef>
              <a:spcAft>
                <a:spcPts val="0"/>
              </a:spcAft>
              <a:defRPr sz="1200">
                <a:solidFill>
                  <a:schemeClr val="tx1">
                    <a:tint val="75000"/>
                  </a:schemeClr>
                </a:solidFill>
                <a:latin typeface="+mn-lt"/>
                <a:cs typeface="+mn-cs"/>
              </a:defRPr>
            </a:lvl1pPr>
          </a:lstStyle>
          <a:p>
            <a:pPr>
              <a:defRPr/>
            </a:pPr>
            <a:fld id="{3A477E4C-4867-40A8-A6E8-F329F9A84075}" type="datetime1">
              <a:rPr lang="en-US"/>
              <a:pPr>
                <a:defRPr/>
              </a:pPr>
              <a:t>10/30/2020</a:t>
            </a:fld>
            <a:endParaRPr lang="en-US"/>
          </a:p>
        </p:txBody>
      </p:sp>
      <p:sp>
        <p:nvSpPr>
          <p:cNvPr id="5" name="Footer Placeholder 4">
            <a:extLst>
              <a:ext uri="{FF2B5EF4-FFF2-40B4-BE49-F238E27FC236}">
                <a16:creationId xmlns:a16="http://schemas.microsoft.com/office/drawing/2014/main" id="{C2B4C6FB-8263-47B8-9996-BF376B72438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eaLnBrk="1" fontAlgn="auto" hangingPunct="1">
              <a:spcBef>
                <a:spcPts val="0"/>
              </a:spcBef>
              <a:spcAft>
                <a:spcPts val="0"/>
              </a:spcAft>
              <a:defRPr sz="1200">
                <a:solidFill>
                  <a:schemeClr val="tx1">
                    <a:tint val="75000"/>
                  </a:schemeClr>
                </a:solidFill>
                <a:latin typeface="+mn-lt"/>
                <a:cs typeface="+mn-cs"/>
              </a:defRPr>
            </a:lvl1pPr>
          </a:lstStyle>
          <a:p>
            <a:pPr>
              <a:defRPr/>
            </a:pPr>
            <a:r>
              <a:rPr lang="en-US"/>
              <a:t>Goldfrank's Toxicologic emergencies</a:t>
            </a:r>
          </a:p>
        </p:txBody>
      </p:sp>
      <p:sp>
        <p:nvSpPr>
          <p:cNvPr id="6" name="Slide Number Placeholder 5">
            <a:extLst>
              <a:ext uri="{FF2B5EF4-FFF2-40B4-BE49-F238E27FC236}">
                <a16:creationId xmlns:a16="http://schemas.microsoft.com/office/drawing/2014/main" id="{32A19265-98F1-46E2-B876-C64AC161487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rtl="0" eaLnBrk="1" hangingPunct="1">
              <a:defRPr sz="1200" smtClean="0">
                <a:solidFill>
                  <a:srgbClr val="898989"/>
                </a:solidFill>
                <a:latin typeface="Calibri" panose="020F0502020204030204" pitchFamily="34" charset="0"/>
              </a:defRPr>
            </a:lvl1pPr>
          </a:lstStyle>
          <a:p>
            <a:pPr>
              <a:defRPr/>
            </a:pPr>
            <a:fld id="{9AAF6302-AA6F-4CE5-A068-28597B1C127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04431E8E-3B97-4679-AF6E-F681C99915DB}"/>
              </a:ext>
            </a:extLst>
          </p:cNvPr>
          <p:cNvSpPr>
            <a:spLocks noGrp="1"/>
          </p:cNvSpPr>
          <p:nvPr>
            <p:ph type="title"/>
          </p:nvPr>
        </p:nvSpPr>
        <p:spPr>
          <a:xfrm>
            <a:off x="457200" y="274638"/>
            <a:ext cx="8229600" cy="1868487"/>
          </a:xfrm>
        </p:spPr>
        <p:txBody>
          <a:bodyPr/>
          <a:lstStyle/>
          <a:p>
            <a:pPr eaLnBrk="1" hangingPunct="1"/>
            <a:r>
              <a:rPr lang="fa-IR" altLang="en-US" sz="9600" b="1"/>
              <a:t>به نام خدا</a:t>
            </a:r>
            <a:endParaRPr lang="en-US" altLang="en-US" sz="9600" b="1"/>
          </a:p>
        </p:txBody>
      </p:sp>
      <p:sp>
        <p:nvSpPr>
          <p:cNvPr id="3" name="Footer Placeholder 2">
            <a:extLst>
              <a:ext uri="{FF2B5EF4-FFF2-40B4-BE49-F238E27FC236}">
                <a16:creationId xmlns:a16="http://schemas.microsoft.com/office/drawing/2014/main" id="{033124FB-A3DD-4A89-B14B-AF78876393BF}"/>
              </a:ext>
            </a:extLst>
          </p:cNvPr>
          <p:cNvSpPr>
            <a:spLocks noGrp="1"/>
          </p:cNvSpPr>
          <p:nvPr>
            <p:ph type="ftr" sz="quarter" idx="11"/>
          </p:nvPr>
        </p:nvSpPr>
        <p:spPr/>
        <p:txBody>
          <a:bodyPr/>
          <a:lstStyle/>
          <a:p>
            <a:pPr>
              <a:defRPr/>
            </a:pPr>
            <a:r>
              <a:rPr lang="en-US"/>
              <a:t>Goldfrank's Toxicologic emergencies</a:t>
            </a:r>
          </a:p>
        </p:txBody>
      </p:sp>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72E8119-CFA4-4700-85F4-7A104C85ED8A}"/>
              </a:ext>
            </a:extLst>
          </p:cNvPr>
          <p:cNvSpPr>
            <a:spLocks noGrp="1"/>
          </p:cNvSpPr>
          <p:nvPr>
            <p:ph type="title"/>
          </p:nvPr>
        </p:nvSpPr>
        <p:spPr>
          <a:xfrm>
            <a:off x="457200" y="274638"/>
            <a:ext cx="8229600" cy="6467475"/>
          </a:xfrm>
        </p:spPr>
        <p:txBody>
          <a:bodyPr/>
          <a:lstStyle/>
          <a:p>
            <a:pPr>
              <a:lnSpc>
                <a:spcPct val="90000"/>
              </a:lnSpc>
            </a:pPr>
            <a:r>
              <a:rPr lang="en-US" altLang="en-US" b="1"/>
              <a:t>Hemodialysis, hemoperfusion and forced diuresis are ineffective</a:t>
            </a:r>
            <a:br>
              <a:rPr lang="en-US" altLang="en-US" b="1"/>
            </a:br>
            <a:r>
              <a:rPr lang="en-US" altLang="en-US" b="1"/>
              <a:t>Hepatic metabolization</a:t>
            </a:r>
            <a:br>
              <a:rPr lang="en-US" altLang="en-US" b="1"/>
            </a:br>
            <a:r>
              <a:rPr lang="en-US" altLang="en-US" b="1"/>
              <a:t>Renal excretion</a:t>
            </a:r>
            <a:br>
              <a:rPr lang="en-US" altLang="en-US" b="1"/>
            </a:br>
            <a:r>
              <a:rPr lang="en-US" altLang="en-US" b="1"/>
              <a:t>Most have active metabolites</a:t>
            </a:r>
            <a:br>
              <a:rPr lang="en-US" altLang="en-US" b="1"/>
            </a:br>
            <a:r>
              <a:rPr lang="en-US" altLang="en-US" b="1"/>
              <a:t>Toxicity from tertiary TCA’s last longer than secondary TCA’s</a:t>
            </a:r>
            <a:br>
              <a:rPr lang="en-US" altLang="en-US" b="1"/>
            </a:br>
            <a:r>
              <a:rPr lang="en-US" altLang="en-US" b="1"/>
              <a:t>Half life</a:t>
            </a:r>
            <a:br>
              <a:rPr lang="en-US" altLang="en-US" b="1"/>
            </a:br>
            <a:r>
              <a:rPr lang="en-US" altLang="en-US" b="1"/>
              <a:t>Therapeutic: on average 24 hours</a:t>
            </a:r>
            <a:br>
              <a:rPr lang="en-US" altLang="en-US" b="1"/>
            </a:br>
            <a:r>
              <a:rPr lang="en-US" altLang="en-US" b="1"/>
              <a:t>Overdose: up to 72 hours</a:t>
            </a:r>
            <a:br>
              <a:rPr lang="en-US" altLang="en-US" b="1"/>
            </a:br>
            <a:endParaRPr lang="en-US" altLang="en-US" b="1"/>
          </a:p>
        </p:txBody>
      </p:sp>
      <p:sp>
        <p:nvSpPr>
          <p:cNvPr id="2" name="Footer Placeholder 1">
            <a:extLst>
              <a:ext uri="{FF2B5EF4-FFF2-40B4-BE49-F238E27FC236}">
                <a16:creationId xmlns:a16="http://schemas.microsoft.com/office/drawing/2014/main" id="{52FAE50E-9CCB-4F73-8919-C50BDEF678C1}"/>
              </a:ext>
            </a:extLst>
          </p:cNvPr>
          <p:cNvSpPr>
            <a:spLocks noGrp="1"/>
          </p:cNvSpPr>
          <p:nvPr>
            <p:ph type="ftr" sz="quarter" idx="11"/>
          </p:nvPr>
        </p:nvSpPr>
        <p:spPr/>
        <p:txBody>
          <a:bodyPr/>
          <a:lstStyle/>
          <a:p>
            <a:pPr>
              <a:defRPr/>
            </a:pPr>
            <a:r>
              <a:rPr lang="en-US"/>
              <a:t>Goldfrank's Toxicologic emergencies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05A65892-72D1-4994-81F4-E1A5C2575A38}"/>
              </a:ext>
            </a:extLst>
          </p:cNvPr>
          <p:cNvSpPr>
            <a:spLocks noGrp="1"/>
          </p:cNvSpPr>
          <p:nvPr>
            <p:ph type="title"/>
          </p:nvPr>
        </p:nvSpPr>
        <p:spPr>
          <a:xfrm>
            <a:off x="457200" y="274638"/>
            <a:ext cx="8229600" cy="4440237"/>
          </a:xfrm>
        </p:spPr>
        <p:txBody>
          <a:bodyPr/>
          <a:lstStyle/>
          <a:p>
            <a:pPr eaLnBrk="1" hangingPunct="1"/>
            <a:r>
              <a:rPr lang="en-US" altLang="en-US" sz="7200" b="1"/>
              <a:t>PATHOPHYSIOLOGY</a:t>
            </a:r>
            <a:br>
              <a:rPr lang="en-US" altLang="en-US"/>
            </a:br>
            <a:br>
              <a:rPr lang="en-US" altLang="en-US"/>
            </a:br>
            <a:r>
              <a:rPr lang="en-US" altLang="en-US"/>
              <a:t>The CAs block the rapid inward movement of sodium ions into the fast sodium channel</a:t>
            </a:r>
          </a:p>
        </p:txBody>
      </p:sp>
      <p:sp>
        <p:nvSpPr>
          <p:cNvPr id="3" name="Footer Placeholder 2">
            <a:extLst>
              <a:ext uri="{FF2B5EF4-FFF2-40B4-BE49-F238E27FC236}">
                <a16:creationId xmlns:a16="http://schemas.microsoft.com/office/drawing/2014/main" id="{E0BEC0CB-3AE5-409C-9B37-724CD76FB864}"/>
              </a:ext>
            </a:extLst>
          </p:cNvPr>
          <p:cNvSpPr>
            <a:spLocks noGrp="1"/>
          </p:cNvSpPr>
          <p:nvPr>
            <p:ph type="ftr" sz="quarter" idx="11"/>
          </p:nvPr>
        </p:nvSpPr>
        <p:spPr/>
        <p:txBody>
          <a:bodyPr/>
          <a:lstStyle/>
          <a:p>
            <a:pPr>
              <a:defRPr/>
            </a:pPr>
            <a:r>
              <a:rPr lang="en-US"/>
              <a:t>Goldfrank's Toxicologic emergencies</a:t>
            </a:r>
          </a:p>
        </p:txBody>
      </p:sp>
    </p:spTree>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50CFA68C-2CA1-4BFA-B078-32F0565CE975}"/>
              </a:ext>
            </a:extLst>
          </p:cNvPr>
          <p:cNvSpPr>
            <a:spLocks noGrp="1"/>
          </p:cNvSpPr>
          <p:nvPr>
            <p:ph type="title"/>
          </p:nvPr>
        </p:nvSpPr>
        <p:spPr>
          <a:xfrm>
            <a:off x="457200" y="274638"/>
            <a:ext cx="8229600" cy="6178550"/>
          </a:xfrm>
        </p:spPr>
        <p:txBody>
          <a:bodyPr/>
          <a:lstStyle/>
          <a:p>
            <a:pPr marL="571500" indent="-571500" algn="l">
              <a:lnSpc>
                <a:spcPct val="90000"/>
              </a:lnSpc>
              <a:buFont typeface="Wingdings" panose="05000000000000000000" pitchFamily="2" charset="2"/>
              <a:buChar char="q"/>
            </a:pPr>
            <a:r>
              <a:rPr lang="en-US" altLang="en-US" b="1"/>
              <a:t>All TCA’s structurally similar</a:t>
            </a:r>
            <a:br>
              <a:rPr lang="en-US" altLang="en-US" b="1"/>
            </a:br>
            <a:br>
              <a:rPr lang="en-US" altLang="en-US" b="1"/>
            </a:br>
            <a:r>
              <a:rPr lang="en-US" altLang="en-US" b="1"/>
              <a:t>Many have active metabolites</a:t>
            </a:r>
            <a:br>
              <a:rPr lang="en-US" altLang="en-US" b="1"/>
            </a:br>
            <a:r>
              <a:rPr lang="en-US" altLang="en-US" b="1"/>
              <a:t>Multiple toxicologic effects</a:t>
            </a:r>
            <a:br>
              <a:rPr lang="en-US" altLang="en-US" b="1"/>
            </a:br>
            <a:r>
              <a:rPr lang="en-US" altLang="en-US" b="1"/>
              <a:t>     Antihistaminic		</a:t>
            </a:r>
            <a:br>
              <a:rPr lang="en-US" altLang="en-US" b="1"/>
            </a:br>
            <a:r>
              <a:rPr lang="en-US" altLang="en-US" b="1"/>
              <a:t>     Anticholinergic</a:t>
            </a:r>
            <a:br>
              <a:rPr lang="en-US" altLang="en-US" b="1"/>
            </a:br>
            <a:r>
              <a:rPr lang="en-US" altLang="en-US" b="1"/>
              <a:t>     </a:t>
            </a:r>
            <a:r>
              <a:rPr lang="el-GR" altLang="en-US" b="1">
                <a:cs typeface="Arial" panose="020B0604020202020204" pitchFamily="34" charset="0"/>
              </a:rPr>
              <a:t>α</a:t>
            </a:r>
            <a:r>
              <a:rPr lang="en-US" altLang="en-US" b="1">
                <a:cs typeface="Arial" panose="020B0604020202020204" pitchFamily="34" charset="0"/>
              </a:rPr>
              <a:t> </a:t>
            </a:r>
            <a:r>
              <a:rPr lang="en-US" altLang="en-US" b="1"/>
              <a:t>adrenergic blockade	</a:t>
            </a:r>
            <a:br>
              <a:rPr lang="en-US" altLang="en-US" b="1"/>
            </a:br>
            <a:r>
              <a:rPr lang="en-US" altLang="en-US" b="1"/>
              <a:t>     Sodium channel blockage</a:t>
            </a:r>
            <a:br>
              <a:rPr lang="en-US" altLang="en-US" b="1"/>
            </a:br>
            <a:r>
              <a:rPr lang="en-US" altLang="en-US" b="1"/>
              <a:t>     GABA-A receptor antagonist</a:t>
            </a:r>
            <a:br>
              <a:rPr lang="en-US" altLang="en-US" b="1"/>
            </a:br>
            <a:endParaRPr lang="en-US" altLang="en-US" b="1"/>
          </a:p>
        </p:txBody>
      </p:sp>
      <p:sp>
        <p:nvSpPr>
          <p:cNvPr id="2" name="Footer Placeholder 1">
            <a:extLst>
              <a:ext uri="{FF2B5EF4-FFF2-40B4-BE49-F238E27FC236}">
                <a16:creationId xmlns:a16="http://schemas.microsoft.com/office/drawing/2014/main" id="{9881DB9B-0D6D-4891-AF68-B3ED959DAF33}"/>
              </a:ext>
            </a:extLst>
          </p:cNvPr>
          <p:cNvSpPr>
            <a:spLocks noGrp="1"/>
          </p:cNvSpPr>
          <p:nvPr>
            <p:ph type="ftr" sz="quarter" idx="11"/>
          </p:nvPr>
        </p:nvSpPr>
        <p:spPr/>
        <p:txBody>
          <a:bodyPr/>
          <a:lstStyle/>
          <a:p>
            <a:pPr>
              <a:defRPr/>
            </a:pPr>
            <a:r>
              <a:rPr lang="en-US"/>
              <a:t>Goldfrank's Toxicologic emergencies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DCA34843-D49F-41E9-9EAE-AE000CAC2334}"/>
              </a:ext>
            </a:extLst>
          </p:cNvPr>
          <p:cNvSpPr>
            <a:spLocks noGrp="1"/>
          </p:cNvSpPr>
          <p:nvPr>
            <p:ph type="title"/>
          </p:nvPr>
        </p:nvSpPr>
        <p:spPr>
          <a:xfrm>
            <a:off x="457200" y="274638"/>
            <a:ext cx="8229600" cy="6178550"/>
          </a:xfrm>
        </p:spPr>
        <p:txBody>
          <a:bodyPr/>
          <a:lstStyle/>
          <a:p>
            <a:r>
              <a:rPr lang="en-US" altLang="en-US" sz="3600" b="1"/>
              <a:t>Antihistamine Effects</a:t>
            </a:r>
            <a:br>
              <a:rPr lang="en-US" altLang="en-US" sz="3200"/>
            </a:br>
            <a:r>
              <a:rPr lang="en-US" altLang="en-US" sz="3200"/>
              <a:t>Potent inhibitors of histamine receptors</a:t>
            </a:r>
            <a:br>
              <a:rPr lang="en-US" altLang="en-US" sz="3200"/>
            </a:br>
            <a:r>
              <a:rPr lang="en-US" altLang="en-US" sz="3200"/>
              <a:t>Manifested as CNS sedation</a:t>
            </a:r>
            <a:br>
              <a:rPr lang="en-US" altLang="en-US" sz="3200"/>
            </a:br>
            <a:r>
              <a:rPr lang="en-US" altLang="en-US" sz="3600" b="1"/>
              <a:t>Anticholinergic Effects</a:t>
            </a:r>
            <a:br>
              <a:rPr lang="en-US" altLang="en-US" sz="3200"/>
            </a:br>
            <a:r>
              <a:rPr lang="en-US" altLang="en-US" sz="3200"/>
              <a:t>Due to antimuscarinic receptor blockade</a:t>
            </a:r>
            <a:br>
              <a:rPr lang="en-US" altLang="en-US" sz="3200"/>
            </a:br>
            <a:r>
              <a:rPr lang="en-US" altLang="en-US" sz="3200">
                <a:cs typeface="Arial" panose="020B0604020202020204" pitchFamily="34" charset="0"/>
              </a:rPr>
              <a:t>▪ Dilated pupils	▪ Blurred vision	▪ Dry skin</a:t>
            </a:r>
            <a:br>
              <a:rPr lang="en-US" altLang="en-US" sz="3200">
                <a:cs typeface="Arial" panose="020B0604020202020204" pitchFamily="34" charset="0"/>
              </a:rPr>
            </a:br>
            <a:r>
              <a:rPr lang="en-US" altLang="en-US" sz="3200">
                <a:cs typeface="Arial" panose="020B0604020202020204" pitchFamily="34" charset="0"/>
              </a:rPr>
              <a:t>▪ Tachycardia	▪ Hypertension	▪ Hyperthermia</a:t>
            </a:r>
            <a:br>
              <a:rPr lang="en-US" altLang="en-US" sz="3200">
                <a:cs typeface="Arial" panose="020B0604020202020204" pitchFamily="34" charset="0"/>
              </a:rPr>
            </a:br>
            <a:r>
              <a:rPr lang="en-US" altLang="en-US" sz="3200">
                <a:cs typeface="Arial" panose="020B0604020202020204" pitchFamily="34" charset="0"/>
              </a:rPr>
              <a:t>▪ Urinary retention	▪ Ileus			▪ Dry mouth</a:t>
            </a:r>
            <a:br>
              <a:rPr lang="en-US" altLang="en-US" sz="3200">
                <a:cs typeface="Arial" panose="020B0604020202020204" pitchFamily="34" charset="0"/>
              </a:rPr>
            </a:br>
            <a:r>
              <a:rPr lang="en-US" altLang="en-US" sz="3200">
                <a:cs typeface="Arial" panose="020B0604020202020204" pitchFamily="34" charset="0"/>
              </a:rPr>
              <a:t>▪ Agitation		▪ Delirium		▪ Confusion</a:t>
            </a:r>
            <a:br>
              <a:rPr lang="en-US" altLang="en-US" sz="3200">
                <a:cs typeface="Arial" panose="020B0604020202020204" pitchFamily="34" charset="0"/>
              </a:rPr>
            </a:br>
            <a:r>
              <a:rPr lang="en-US" altLang="en-US" sz="3200">
                <a:cs typeface="Arial" panose="020B0604020202020204" pitchFamily="34" charset="0"/>
              </a:rPr>
              <a:t>▪ Hallucinations	▪ Slurred speech	▪ Coma 	</a:t>
            </a:r>
            <a:br>
              <a:rPr lang="en-US" altLang="en-US" sz="3200">
                <a:cs typeface="Arial" panose="020B0604020202020204" pitchFamily="34" charset="0"/>
              </a:rPr>
            </a:br>
            <a:endParaRPr lang="en-US" altLang="en-US" sz="3200"/>
          </a:p>
        </p:txBody>
      </p:sp>
      <p:sp>
        <p:nvSpPr>
          <p:cNvPr id="2" name="Footer Placeholder 1">
            <a:extLst>
              <a:ext uri="{FF2B5EF4-FFF2-40B4-BE49-F238E27FC236}">
                <a16:creationId xmlns:a16="http://schemas.microsoft.com/office/drawing/2014/main" id="{E65549E7-F4CF-4012-8AFA-FA96C38A6593}"/>
              </a:ext>
            </a:extLst>
          </p:cNvPr>
          <p:cNvSpPr>
            <a:spLocks noGrp="1"/>
          </p:cNvSpPr>
          <p:nvPr>
            <p:ph type="ftr" sz="quarter" idx="11"/>
          </p:nvPr>
        </p:nvSpPr>
        <p:spPr/>
        <p:txBody>
          <a:bodyPr/>
          <a:lstStyle/>
          <a:p>
            <a:pPr>
              <a:defRPr/>
            </a:pPr>
            <a:r>
              <a:rPr lang="en-US"/>
              <a:t>Goldfrank's Toxicologic emergencies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81CB3-D946-4E0F-ACA7-4B6D0CD8B484}"/>
              </a:ext>
            </a:extLst>
          </p:cNvPr>
          <p:cNvSpPr>
            <a:spLocks noGrp="1"/>
          </p:cNvSpPr>
          <p:nvPr>
            <p:ph type="title"/>
          </p:nvPr>
        </p:nvSpPr>
        <p:spPr>
          <a:xfrm>
            <a:off x="457200" y="274638"/>
            <a:ext cx="8229600" cy="6107112"/>
          </a:xfrm>
        </p:spPr>
        <p:txBody>
          <a:bodyPr/>
          <a:lstStyle/>
          <a:p>
            <a:pPr marL="342900" indent="-342900" eaLnBrk="1" hangingPunct="1">
              <a:spcBef>
                <a:spcPct val="20000"/>
              </a:spcBef>
              <a:defRPr/>
            </a:pPr>
            <a:r>
              <a:rPr lang="el-GR" sz="3200" b="1" kern="0" dirty="0">
                <a:solidFill>
                  <a:schemeClr val="tx1">
                    <a:lumMod val="95000"/>
                    <a:lumOff val="5000"/>
                  </a:schemeClr>
                </a:solidFill>
                <a:latin typeface="Arial"/>
                <a:ea typeface="+mn-ea"/>
                <a:cs typeface="Arial" pitchFamily="34" charset="0"/>
              </a:rPr>
              <a:t>α</a:t>
            </a:r>
            <a:r>
              <a:rPr lang="en-US" sz="3200" b="1" kern="0" dirty="0">
                <a:solidFill>
                  <a:schemeClr val="tx1">
                    <a:lumMod val="95000"/>
                    <a:lumOff val="5000"/>
                  </a:schemeClr>
                </a:solidFill>
                <a:latin typeface="Arial"/>
                <a:ea typeface="+mn-ea"/>
                <a:cs typeface="+mn-cs"/>
              </a:rPr>
              <a:t>-Adrenergic Receptor Antagonism</a:t>
            </a:r>
            <a:br>
              <a:rPr lang="en-US" sz="3200" b="1" kern="0" dirty="0">
                <a:solidFill>
                  <a:schemeClr val="tx1">
                    <a:lumMod val="95000"/>
                    <a:lumOff val="5000"/>
                  </a:schemeClr>
                </a:solidFill>
                <a:latin typeface="Arial"/>
                <a:ea typeface="+mn-ea"/>
                <a:cs typeface="+mn-cs"/>
              </a:rPr>
            </a:br>
            <a:br>
              <a:rPr lang="en-US" sz="3200" b="1" kern="0" dirty="0">
                <a:solidFill>
                  <a:schemeClr val="tx1">
                    <a:lumMod val="95000"/>
                    <a:lumOff val="5000"/>
                  </a:schemeClr>
                </a:solidFill>
                <a:latin typeface="Arial"/>
                <a:ea typeface="+mn-ea"/>
                <a:cs typeface="+mn-cs"/>
              </a:rPr>
            </a:br>
            <a:r>
              <a:rPr lang="en-US" sz="2800" b="1" kern="0" dirty="0">
                <a:solidFill>
                  <a:schemeClr val="tx1">
                    <a:lumMod val="95000"/>
                    <a:lumOff val="5000"/>
                  </a:schemeClr>
                </a:solidFill>
                <a:latin typeface="Arial"/>
              </a:rPr>
              <a:t>Inhibits both central and peripheral receptors</a:t>
            </a:r>
            <a:br>
              <a:rPr lang="en-US" sz="2800" b="1" kern="0" dirty="0">
                <a:solidFill>
                  <a:schemeClr val="tx1">
                    <a:lumMod val="95000"/>
                    <a:lumOff val="5000"/>
                  </a:schemeClr>
                </a:solidFill>
                <a:latin typeface="Arial"/>
              </a:rPr>
            </a:br>
            <a:r>
              <a:rPr lang="en-US" sz="2800" b="1" kern="0" dirty="0">
                <a:solidFill>
                  <a:schemeClr val="tx1">
                    <a:lumMod val="95000"/>
                    <a:lumOff val="5000"/>
                  </a:schemeClr>
                </a:solidFill>
                <a:latin typeface="Arial"/>
              </a:rPr>
              <a:t>Greater affinity for </a:t>
            </a:r>
            <a:r>
              <a:rPr lang="el-GR" sz="2800" b="1" kern="0" dirty="0">
                <a:solidFill>
                  <a:schemeClr val="tx1">
                    <a:lumMod val="95000"/>
                    <a:lumOff val="5000"/>
                  </a:schemeClr>
                </a:solidFill>
                <a:latin typeface="Arial"/>
                <a:cs typeface="Arial" pitchFamily="34" charset="0"/>
              </a:rPr>
              <a:t>α</a:t>
            </a:r>
            <a:r>
              <a:rPr lang="en-US" sz="2800" b="1" kern="0" baseline="-25000" dirty="0">
                <a:solidFill>
                  <a:schemeClr val="tx1">
                    <a:lumMod val="95000"/>
                    <a:lumOff val="5000"/>
                  </a:schemeClr>
                </a:solidFill>
                <a:latin typeface="Arial"/>
                <a:cs typeface="Arial" pitchFamily="34" charset="0"/>
              </a:rPr>
              <a:t>1</a:t>
            </a:r>
            <a:br>
              <a:rPr lang="en-US" sz="2800" b="1" kern="0" dirty="0">
                <a:solidFill>
                  <a:schemeClr val="tx1">
                    <a:lumMod val="95000"/>
                    <a:lumOff val="5000"/>
                  </a:schemeClr>
                </a:solidFill>
                <a:latin typeface="Arial"/>
                <a:cs typeface="Arial" pitchFamily="34" charset="0"/>
              </a:rPr>
            </a:br>
            <a:r>
              <a:rPr lang="en-US" sz="2800" b="1" kern="0" dirty="0">
                <a:solidFill>
                  <a:schemeClr val="tx1">
                    <a:lumMod val="95000"/>
                    <a:lumOff val="5000"/>
                  </a:schemeClr>
                </a:solidFill>
                <a:latin typeface="Arial"/>
                <a:cs typeface="Arial" pitchFamily="34" charset="0"/>
              </a:rPr>
              <a:t>No </a:t>
            </a:r>
            <a:r>
              <a:rPr lang="el-GR" sz="2800" b="1" kern="0" dirty="0">
                <a:solidFill>
                  <a:schemeClr val="tx1">
                    <a:lumMod val="95000"/>
                    <a:lumOff val="5000"/>
                  </a:schemeClr>
                </a:solidFill>
                <a:latin typeface="Arial"/>
                <a:cs typeface="Arial" pitchFamily="34" charset="0"/>
              </a:rPr>
              <a:t>β</a:t>
            </a:r>
            <a:r>
              <a:rPr lang="en-US" sz="2800" b="1" kern="0" dirty="0">
                <a:solidFill>
                  <a:schemeClr val="tx1">
                    <a:lumMod val="95000"/>
                    <a:lumOff val="5000"/>
                  </a:schemeClr>
                </a:solidFill>
                <a:latin typeface="Arial"/>
                <a:cs typeface="Arial" pitchFamily="34" charset="0"/>
              </a:rPr>
              <a:t>-blockade Effects </a:t>
            </a:r>
            <a:br>
              <a:rPr lang="en-US" sz="2800" b="1" kern="0" dirty="0">
                <a:solidFill>
                  <a:schemeClr val="tx1">
                    <a:lumMod val="95000"/>
                    <a:lumOff val="5000"/>
                  </a:schemeClr>
                </a:solidFill>
                <a:latin typeface="Arial"/>
                <a:cs typeface="Arial" pitchFamily="34" charset="0"/>
              </a:rPr>
            </a:br>
            <a:r>
              <a:rPr lang="en-US" sz="2800" b="1" kern="0" dirty="0">
                <a:solidFill>
                  <a:schemeClr val="tx1">
                    <a:lumMod val="95000"/>
                    <a:lumOff val="5000"/>
                  </a:schemeClr>
                </a:solidFill>
                <a:latin typeface="Arial"/>
                <a:cs typeface="Arial" pitchFamily="34" charset="0"/>
              </a:rPr>
              <a:t>- Sedation	  - Orthostatic </a:t>
            </a:r>
            <a:r>
              <a:rPr lang="en-US" sz="2800" b="1" kern="0" dirty="0" err="1">
                <a:solidFill>
                  <a:schemeClr val="tx1">
                    <a:lumMod val="95000"/>
                    <a:lumOff val="5000"/>
                  </a:schemeClr>
                </a:solidFill>
                <a:latin typeface="Arial"/>
                <a:cs typeface="Arial" pitchFamily="34" charset="0"/>
              </a:rPr>
              <a:t>hypotensio</a:t>
            </a:r>
            <a:r>
              <a:rPr lang="en-US" sz="2800" b="1" kern="0" dirty="0">
                <a:solidFill>
                  <a:schemeClr val="tx1">
                    <a:lumMod val="95000"/>
                    <a:lumOff val="5000"/>
                  </a:schemeClr>
                </a:solidFill>
                <a:latin typeface="Arial"/>
                <a:cs typeface="Arial" pitchFamily="34" charset="0"/>
              </a:rPr>
              <a:t>  - Pupillary constriction</a:t>
            </a:r>
            <a:br>
              <a:rPr lang="en-US" sz="2800" b="1" kern="0" dirty="0">
                <a:solidFill>
                  <a:schemeClr val="tx1">
                    <a:lumMod val="95000"/>
                    <a:lumOff val="5000"/>
                  </a:schemeClr>
                </a:solidFill>
                <a:latin typeface="Arial"/>
                <a:cs typeface="Arial" pitchFamily="34" charset="0"/>
              </a:rPr>
            </a:br>
            <a:r>
              <a:rPr lang="en-US" sz="2800" b="1" kern="0" dirty="0">
                <a:solidFill>
                  <a:schemeClr val="tx1">
                    <a:lumMod val="95000"/>
                    <a:lumOff val="5000"/>
                  </a:schemeClr>
                </a:solidFill>
                <a:latin typeface="Arial"/>
                <a:cs typeface="Arial" pitchFamily="34" charset="0"/>
              </a:rPr>
              <a:t>▪ </a:t>
            </a:r>
            <a:r>
              <a:rPr lang="en-US" sz="2400" b="1" kern="0" dirty="0">
                <a:solidFill>
                  <a:schemeClr val="tx1">
                    <a:lumMod val="95000"/>
                    <a:lumOff val="5000"/>
                  </a:schemeClr>
                </a:solidFill>
                <a:latin typeface="Arial"/>
                <a:cs typeface="Arial" pitchFamily="34" charset="0"/>
              </a:rPr>
              <a:t>Usually negated by </a:t>
            </a:r>
            <a:r>
              <a:rPr lang="en-US" sz="2400" b="1" kern="0" dirty="0" err="1">
                <a:solidFill>
                  <a:schemeClr val="tx1">
                    <a:lumMod val="95000"/>
                    <a:lumOff val="5000"/>
                  </a:schemeClr>
                </a:solidFill>
                <a:latin typeface="Arial"/>
                <a:cs typeface="Arial" pitchFamily="34" charset="0"/>
              </a:rPr>
              <a:t>antimuscarinic</a:t>
            </a:r>
            <a:r>
              <a:rPr lang="en-US" sz="2400" b="1" kern="0" dirty="0">
                <a:solidFill>
                  <a:schemeClr val="tx1">
                    <a:lumMod val="95000"/>
                    <a:lumOff val="5000"/>
                  </a:schemeClr>
                </a:solidFill>
                <a:latin typeface="Arial"/>
                <a:cs typeface="Arial" pitchFamily="34" charset="0"/>
              </a:rPr>
              <a:t> effect</a:t>
            </a:r>
            <a:br>
              <a:rPr lang="en-US" sz="2400" b="1" kern="0" dirty="0">
                <a:solidFill>
                  <a:schemeClr val="tx1">
                    <a:lumMod val="95000"/>
                    <a:lumOff val="5000"/>
                  </a:schemeClr>
                </a:solidFill>
                <a:latin typeface="Arial"/>
                <a:cs typeface="Arial" pitchFamily="34" charset="0"/>
              </a:rPr>
            </a:br>
            <a:endParaRPr lang="en-US" b="1" dirty="0">
              <a:solidFill>
                <a:schemeClr val="tx1">
                  <a:lumMod val="95000"/>
                  <a:lumOff val="5000"/>
                </a:schemeClr>
              </a:solidFill>
            </a:endParaRPr>
          </a:p>
        </p:txBody>
      </p:sp>
      <p:sp>
        <p:nvSpPr>
          <p:cNvPr id="4" name="Footer Placeholder 3">
            <a:extLst>
              <a:ext uri="{FF2B5EF4-FFF2-40B4-BE49-F238E27FC236}">
                <a16:creationId xmlns:a16="http://schemas.microsoft.com/office/drawing/2014/main" id="{2E749DAF-4B56-44B2-BF56-18FC235104D9}"/>
              </a:ext>
            </a:extLst>
          </p:cNvPr>
          <p:cNvSpPr>
            <a:spLocks noGrp="1"/>
          </p:cNvSpPr>
          <p:nvPr>
            <p:ph type="ftr" sz="quarter" idx="11"/>
          </p:nvPr>
        </p:nvSpPr>
        <p:spPr/>
        <p:txBody>
          <a:bodyPr/>
          <a:lstStyle/>
          <a:p>
            <a:pPr>
              <a:defRPr/>
            </a:pPr>
            <a:r>
              <a:rPr lang="en-US"/>
              <a:t>Goldfrank's Toxicologic emergencies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B9E85145-B8C4-4803-9F53-9F2DB1E71EFD}"/>
              </a:ext>
            </a:extLst>
          </p:cNvPr>
          <p:cNvSpPr>
            <a:spLocks noGrp="1"/>
          </p:cNvSpPr>
          <p:nvPr>
            <p:ph type="title"/>
          </p:nvPr>
        </p:nvSpPr>
        <p:spPr>
          <a:xfrm>
            <a:off x="457200" y="274638"/>
            <a:ext cx="8229600" cy="6467475"/>
          </a:xfrm>
        </p:spPr>
        <p:txBody>
          <a:bodyPr/>
          <a:lstStyle/>
          <a:p>
            <a:r>
              <a:rPr lang="en-US" altLang="en-US" sz="5400" b="1"/>
              <a:t>Amine Uptake Inhibition</a:t>
            </a:r>
            <a:br>
              <a:rPr lang="en-US" altLang="en-US" sz="5400" b="1"/>
            </a:br>
            <a:br>
              <a:rPr lang="en-US" altLang="en-US"/>
            </a:br>
            <a:r>
              <a:rPr lang="en-US" altLang="en-US"/>
              <a:t>Mechanism by which TCA’s are efficacious in depression</a:t>
            </a:r>
            <a:br>
              <a:rPr lang="en-US" altLang="en-US"/>
            </a:br>
            <a:br>
              <a:rPr lang="en-US" altLang="en-US"/>
            </a:br>
            <a:r>
              <a:rPr lang="en-US" altLang="en-US"/>
              <a:t>In overdose likely produces early sympathomimetic effects including some dysrhythmias</a:t>
            </a:r>
            <a:br>
              <a:rPr lang="en-US" altLang="en-US"/>
            </a:br>
            <a:endParaRPr lang="en-US" altLang="en-US"/>
          </a:p>
        </p:txBody>
      </p:sp>
      <p:sp>
        <p:nvSpPr>
          <p:cNvPr id="2" name="Footer Placeholder 1">
            <a:extLst>
              <a:ext uri="{FF2B5EF4-FFF2-40B4-BE49-F238E27FC236}">
                <a16:creationId xmlns:a16="http://schemas.microsoft.com/office/drawing/2014/main" id="{485961EB-4069-4B1F-9EEE-3C0058E25348}"/>
              </a:ext>
            </a:extLst>
          </p:cNvPr>
          <p:cNvSpPr>
            <a:spLocks noGrp="1"/>
          </p:cNvSpPr>
          <p:nvPr>
            <p:ph type="ftr" sz="quarter" idx="11"/>
          </p:nvPr>
        </p:nvSpPr>
        <p:spPr/>
        <p:txBody>
          <a:bodyPr/>
          <a:lstStyle/>
          <a:p>
            <a:pPr>
              <a:defRPr/>
            </a:pPr>
            <a:r>
              <a:rPr lang="en-US"/>
              <a:t>Goldfrank's Toxicologic emergencies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6785BC3E-53FB-47D1-9BCF-59F847B8ABCE}"/>
              </a:ext>
            </a:extLst>
          </p:cNvPr>
          <p:cNvSpPr>
            <a:spLocks noGrp="1"/>
          </p:cNvSpPr>
          <p:nvPr>
            <p:ph type="title"/>
          </p:nvPr>
        </p:nvSpPr>
        <p:spPr>
          <a:xfrm>
            <a:off x="457200" y="274638"/>
            <a:ext cx="8229600" cy="6467475"/>
          </a:xfrm>
        </p:spPr>
        <p:txBody>
          <a:bodyPr/>
          <a:lstStyle/>
          <a:p>
            <a:r>
              <a:rPr lang="en-US" altLang="en-US" b="1"/>
              <a:t>Sodium Channel Blockade</a:t>
            </a:r>
            <a:br>
              <a:rPr lang="en-US" altLang="en-US" sz="3200" b="1"/>
            </a:br>
            <a:br>
              <a:rPr lang="en-US" altLang="en-US" sz="3200" b="1"/>
            </a:br>
            <a:r>
              <a:rPr lang="en-US" altLang="en-US" sz="3200" b="1"/>
              <a:t>Quinidine-like effect</a:t>
            </a:r>
            <a:br>
              <a:rPr lang="en-US" altLang="en-US" sz="3200" b="1"/>
            </a:br>
            <a:r>
              <a:rPr lang="en-US" altLang="en-US" sz="3200" b="1"/>
              <a:t>Single-most important factor relating to mortality in TCA toxicity</a:t>
            </a:r>
            <a:br>
              <a:rPr lang="en-US" altLang="en-US" sz="3200" b="1"/>
            </a:br>
            <a:r>
              <a:rPr lang="en-US" altLang="en-US" sz="3200" b="1"/>
              <a:t>Inhibits fast sodium channels in His-Purkinje cells</a:t>
            </a:r>
            <a:br>
              <a:rPr lang="en-US" altLang="en-US" sz="3200" b="1"/>
            </a:br>
            <a:r>
              <a:rPr lang="en-US" altLang="en-US" sz="3200" b="1"/>
              <a:t>Impairs sodium entry into myocardial cells</a:t>
            </a:r>
            <a:br>
              <a:rPr lang="en-US" altLang="en-US" sz="3200" b="1"/>
            </a:br>
            <a:r>
              <a:rPr lang="en-US" altLang="en-US" sz="3200" b="1"/>
              <a:t>Prolongs depolarization (Phase 0), decreases contractility</a:t>
            </a:r>
            <a:br>
              <a:rPr lang="en-US" altLang="en-US" sz="3200" b="1"/>
            </a:br>
            <a:r>
              <a:rPr lang="en-US" altLang="en-US" sz="3200" b="1"/>
              <a:t>More pronounced effects with rapid heart rates, hyponatremia and acidosis</a:t>
            </a:r>
            <a:br>
              <a:rPr lang="en-US" altLang="en-US" sz="3200" b="1"/>
            </a:br>
            <a:endParaRPr lang="en-US" altLang="en-US" sz="3200" b="1"/>
          </a:p>
        </p:txBody>
      </p:sp>
      <p:sp>
        <p:nvSpPr>
          <p:cNvPr id="2" name="Footer Placeholder 1">
            <a:extLst>
              <a:ext uri="{FF2B5EF4-FFF2-40B4-BE49-F238E27FC236}">
                <a16:creationId xmlns:a16="http://schemas.microsoft.com/office/drawing/2014/main" id="{88EFA1A0-7B43-4B93-905B-13B9641EA1D1}"/>
              </a:ext>
            </a:extLst>
          </p:cNvPr>
          <p:cNvSpPr>
            <a:spLocks noGrp="1"/>
          </p:cNvSpPr>
          <p:nvPr>
            <p:ph type="ftr" sz="quarter" idx="11"/>
          </p:nvPr>
        </p:nvSpPr>
        <p:spPr/>
        <p:txBody>
          <a:bodyPr/>
          <a:lstStyle/>
          <a:p>
            <a:pPr>
              <a:defRPr/>
            </a:pPr>
            <a:r>
              <a:rPr lang="en-US"/>
              <a:t>Goldfrank's Toxicologic emergencies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9C2F75B7-6676-4A68-854C-F97D4B3821ED}"/>
              </a:ext>
            </a:extLst>
          </p:cNvPr>
          <p:cNvSpPr>
            <a:spLocks noGrp="1"/>
          </p:cNvSpPr>
          <p:nvPr>
            <p:ph type="title"/>
          </p:nvPr>
        </p:nvSpPr>
        <p:spPr>
          <a:xfrm>
            <a:off x="457200" y="274638"/>
            <a:ext cx="8229600" cy="6249987"/>
          </a:xfrm>
        </p:spPr>
        <p:txBody>
          <a:bodyPr/>
          <a:lstStyle/>
          <a:p>
            <a:r>
              <a:rPr lang="en-US" altLang="en-US" sz="4000" b="1"/>
              <a:t>Sodium Channel Blockade</a:t>
            </a:r>
            <a:br>
              <a:rPr lang="en-US" altLang="en-US" sz="4000" b="1"/>
            </a:br>
            <a:br>
              <a:rPr lang="en-US" altLang="en-US" sz="3200" b="1"/>
            </a:br>
            <a:r>
              <a:rPr lang="en-US" altLang="en-US" sz="3200" b="1">
                <a:cs typeface="Arial" panose="020B0604020202020204" pitchFamily="34" charset="0"/>
              </a:rPr>
              <a:t>Prolonged PR</a:t>
            </a:r>
            <a:br>
              <a:rPr lang="en-US" altLang="en-US" sz="3200" b="1">
                <a:cs typeface="Arial" panose="020B0604020202020204" pitchFamily="34" charset="0"/>
              </a:rPr>
            </a:br>
            <a:r>
              <a:rPr lang="en-US" altLang="en-US" sz="3200" b="1">
                <a:cs typeface="Arial" panose="020B0604020202020204" pitchFamily="34" charset="0"/>
              </a:rPr>
              <a:t>Widens QRS</a:t>
            </a:r>
            <a:br>
              <a:rPr lang="en-US" altLang="en-US" sz="3200" b="1">
                <a:cs typeface="Arial" panose="020B0604020202020204" pitchFamily="34" charset="0"/>
              </a:rPr>
            </a:br>
            <a:r>
              <a:rPr lang="en-US" altLang="en-US" sz="3200" b="1">
                <a:cs typeface="Arial" panose="020B0604020202020204" pitchFamily="34" charset="0"/>
              </a:rPr>
              <a:t>Right axis deviation</a:t>
            </a:r>
            <a:br>
              <a:rPr lang="en-US" altLang="en-US" sz="3200" b="1">
                <a:cs typeface="Arial" panose="020B0604020202020204" pitchFamily="34" charset="0"/>
              </a:rPr>
            </a:br>
            <a:r>
              <a:rPr lang="en-US" altLang="en-US" sz="3200" b="1">
                <a:cs typeface="Arial" panose="020B0604020202020204" pitchFamily="34" charset="0"/>
              </a:rPr>
              <a:t>	- Manifested by terminal R-wave in aVR and S-wave in I</a:t>
            </a:r>
            <a:br>
              <a:rPr lang="en-US" altLang="en-US" sz="3200" b="1">
                <a:cs typeface="Arial" panose="020B0604020202020204" pitchFamily="34" charset="0"/>
              </a:rPr>
            </a:br>
            <a:r>
              <a:rPr lang="en-US" altLang="en-US" sz="3200" b="1">
                <a:cs typeface="Arial" panose="020B0604020202020204" pitchFamily="34" charset="0"/>
              </a:rPr>
              <a:t>Bradycardia</a:t>
            </a:r>
            <a:br>
              <a:rPr lang="en-US" altLang="en-US" sz="3200" b="1">
                <a:cs typeface="Arial" panose="020B0604020202020204" pitchFamily="34" charset="0"/>
              </a:rPr>
            </a:br>
            <a:r>
              <a:rPr lang="en-US" altLang="en-US" sz="3200" b="1">
                <a:cs typeface="Arial" panose="020B0604020202020204" pitchFamily="34" charset="0"/>
              </a:rPr>
              <a:t>	- May be attenuated by antimuscarinic effect</a:t>
            </a:r>
            <a:br>
              <a:rPr lang="en-US" altLang="en-US" sz="3200" b="1">
                <a:cs typeface="Arial" panose="020B0604020202020204" pitchFamily="34" charset="0"/>
              </a:rPr>
            </a:br>
            <a:r>
              <a:rPr lang="en-US" altLang="en-US" sz="3200" b="1">
                <a:cs typeface="Arial" panose="020B0604020202020204" pitchFamily="34" charset="0"/>
              </a:rPr>
              <a:t>	- Indicates profound sodium channel blockade</a:t>
            </a:r>
            <a:br>
              <a:rPr lang="en-US" altLang="en-US" sz="3200" b="1">
                <a:cs typeface="Arial" panose="020B0604020202020204" pitchFamily="34" charset="0"/>
              </a:rPr>
            </a:br>
            <a:endParaRPr lang="en-US" altLang="en-US" sz="3200" b="1"/>
          </a:p>
        </p:txBody>
      </p:sp>
      <p:sp>
        <p:nvSpPr>
          <p:cNvPr id="2" name="Footer Placeholder 1">
            <a:extLst>
              <a:ext uri="{FF2B5EF4-FFF2-40B4-BE49-F238E27FC236}">
                <a16:creationId xmlns:a16="http://schemas.microsoft.com/office/drawing/2014/main" id="{A6FE19DB-FB23-4AFF-B30D-AB29CDC09575}"/>
              </a:ext>
            </a:extLst>
          </p:cNvPr>
          <p:cNvSpPr>
            <a:spLocks noGrp="1"/>
          </p:cNvSpPr>
          <p:nvPr>
            <p:ph type="ftr" sz="quarter" idx="11"/>
          </p:nvPr>
        </p:nvSpPr>
        <p:spPr/>
        <p:txBody>
          <a:bodyPr/>
          <a:lstStyle/>
          <a:p>
            <a:pPr>
              <a:defRPr/>
            </a:pPr>
            <a:r>
              <a:rPr lang="en-US"/>
              <a:t>Goldfrank's Toxicologic emergencies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273FA1D1-60F0-4FCA-8C7E-F11E694A9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488" y="0"/>
            <a:ext cx="4391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AB950AF1-22AD-4385-948C-0021B2DE3649}"/>
              </a:ext>
            </a:extLst>
          </p:cNvPr>
          <p:cNvSpPr>
            <a:spLocks noGrp="1"/>
          </p:cNvSpPr>
          <p:nvPr>
            <p:ph type="ftr" sz="quarter" idx="11"/>
          </p:nvPr>
        </p:nvSpPr>
        <p:spPr/>
        <p:txBody>
          <a:bodyPr/>
          <a:lstStyle/>
          <a:p>
            <a:pPr>
              <a:defRPr/>
            </a:pPr>
            <a:r>
              <a:rPr lang="en-US"/>
              <a:t>Goldfrank's Toxicologic emergencies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6B9E3E29-E8FF-4D0E-A3D9-792FA7329BDC}"/>
              </a:ext>
            </a:extLst>
          </p:cNvPr>
          <p:cNvSpPr>
            <a:spLocks noGrp="1"/>
          </p:cNvSpPr>
          <p:nvPr>
            <p:ph type="title"/>
          </p:nvPr>
        </p:nvSpPr>
        <p:spPr>
          <a:xfrm>
            <a:off x="457200" y="274638"/>
            <a:ext cx="8229600" cy="3802062"/>
          </a:xfrm>
        </p:spPr>
        <p:txBody>
          <a:bodyPr/>
          <a:lstStyle/>
          <a:p>
            <a:pPr>
              <a:lnSpc>
                <a:spcPct val="90000"/>
              </a:lnSpc>
            </a:pPr>
            <a:r>
              <a:rPr lang="en-US" altLang="en-US" sz="4800" b="1"/>
              <a:t>GABA-A Receptor Antagonist</a:t>
            </a:r>
            <a:br>
              <a:rPr lang="en-US" altLang="en-US" sz="4800" b="1"/>
            </a:br>
            <a:br>
              <a:rPr lang="en-US" altLang="en-US"/>
            </a:br>
            <a:r>
              <a:rPr lang="en-US" altLang="en-US"/>
              <a:t>Major cause of seizure in TCA toxicity</a:t>
            </a:r>
            <a:br>
              <a:rPr lang="en-US" altLang="en-US"/>
            </a:br>
            <a:endParaRPr lang="en-US" altLang="en-US"/>
          </a:p>
        </p:txBody>
      </p:sp>
      <p:sp>
        <p:nvSpPr>
          <p:cNvPr id="3" name="Footer Placeholder 2">
            <a:extLst>
              <a:ext uri="{FF2B5EF4-FFF2-40B4-BE49-F238E27FC236}">
                <a16:creationId xmlns:a16="http://schemas.microsoft.com/office/drawing/2014/main" id="{ED4E6C21-B92E-4C0D-AE77-36ABEE733BCF}"/>
              </a:ext>
            </a:extLst>
          </p:cNvPr>
          <p:cNvSpPr>
            <a:spLocks noGrp="1"/>
          </p:cNvSpPr>
          <p:nvPr>
            <p:ph type="ftr" sz="quarter" idx="11"/>
          </p:nvPr>
        </p:nvSpPr>
        <p:spPr/>
        <p:txBody>
          <a:bodyPr/>
          <a:lstStyle/>
          <a:p>
            <a:pPr>
              <a:defRPr/>
            </a:pPr>
            <a:r>
              <a:rPr lang="en-US"/>
              <a:t>Goldfrank's Toxicologic emergencies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186F4DF9-7D68-4E68-8122-C9947E35738B}"/>
              </a:ext>
            </a:extLst>
          </p:cNvPr>
          <p:cNvSpPr>
            <a:spLocks noGrp="1"/>
          </p:cNvSpPr>
          <p:nvPr>
            <p:ph type="title"/>
          </p:nvPr>
        </p:nvSpPr>
        <p:spPr>
          <a:xfrm>
            <a:off x="457200" y="274638"/>
            <a:ext cx="8229600" cy="5602287"/>
          </a:xfrm>
        </p:spPr>
        <p:txBody>
          <a:bodyPr/>
          <a:lstStyle/>
          <a:p>
            <a:pPr eaLnBrk="1" hangingPunct="1"/>
            <a:r>
              <a:rPr lang="en-US" altLang="en-US" sz="8800" b="1">
                <a:latin typeface="Arial Unicode MS" panose="020B0604020202020204" pitchFamily="34" charset="-128"/>
                <a:ea typeface="Arial Unicode MS" panose="020B0604020202020204" pitchFamily="34" charset="-128"/>
                <a:cs typeface="Arial Unicode MS" panose="020B0604020202020204" pitchFamily="34" charset="-128"/>
              </a:rPr>
              <a:t>Cyclic antidepressants</a:t>
            </a:r>
            <a:br>
              <a:rPr lang="en-US" altLang="en-US" sz="8800" b="1">
                <a:latin typeface="Arial Unicode MS" panose="020B0604020202020204" pitchFamily="34" charset="-128"/>
                <a:ea typeface="Arial Unicode MS" panose="020B0604020202020204" pitchFamily="34" charset="-128"/>
                <a:cs typeface="Arial Unicode MS" panose="020B0604020202020204" pitchFamily="34" charset="-128"/>
              </a:rPr>
            </a:br>
            <a:r>
              <a:rPr lang="en-US" altLang="en-US" sz="1800" b="1" i="1">
                <a:solidFill>
                  <a:srgbClr val="0000FF"/>
                </a:solidFill>
                <a:latin typeface="Times New Roman" panose="02020603050405020304" pitchFamily="18" charset="0"/>
              </a:rPr>
              <a:t>Dr.Ali Ostadi</a:t>
            </a:r>
            <a:br>
              <a:rPr lang="en-US" altLang="en-US" sz="1800" b="1" i="1">
                <a:solidFill>
                  <a:srgbClr val="0000FF"/>
                </a:solidFill>
                <a:latin typeface="Times New Roman" panose="02020603050405020304" pitchFamily="18" charset="0"/>
              </a:rPr>
            </a:br>
            <a:r>
              <a:rPr lang="en-US" altLang="en-US" sz="1800" b="1" i="1">
                <a:solidFill>
                  <a:srgbClr val="0000FF"/>
                </a:solidFill>
                <a:latin typeface="Times New Roman" panose="02020603050405020304" pitchFamily="18" charset="0"/>
              </a:rPr>
              <a:t>Associate Professor of Forensic Medicine and Toxicology</a:t>
            </a:r>
            <a:br>
              <a:rPr lang="en-US" altLang="en-US" sz="1800" b="1" i="1">
                <a:solidFill>
                  <a:srgbClr val="0000FF"/>
                </a:solidFill>
                <a:latin typeface="Times New Roman" panose="02020603050405020304" pitchFamily="18" charset="0"/>
              </a:rPr>
            </a:br>
            <a:r>
              <a:rPr lang="en-US" altLang="en-US" sz="1800" b="1" i="1">
                <a:solidFill>
                  <a:srgbClr val="0000FF"/>
                </a:solidFill>
                <a:latin typeface="Times New Roman" panose="02020603050405020304" pitchFamily="18" charset="0"/>
              </a:rPr>
              <a:t>Fellowship of clinical toxicology &amp;poisoning</a:t>
            </a:r>
            <a:br>
              <a:rPr lang="en-US" altLang="en-US" sz="1800" b="1" i="1">
                <a:solidFill>
                  <a:srgbClr val="0000FF"/>
                </a:solidFill>
                <a:latin typeface="Times New Roman" panose="02020603050405020304" pitchFamily="18" charset="0"/>
              </a:rPr>
            </a:br>
            <a:r>
              <a:rPr lang="en-US" altLang="en-US" sz="1800" b="1" i="1">
                <a:solidFill>
                  <a:srgbClr val="0000FF"/>
                </a:solidFill>
                <a:latin typeface="Times New Roman" panose="02020603050405020304" pitchFamily="18" charset="0"/>
              </a:rPr>
              <a:t>Department of Internal Medicine </a:t>
            </a:r>
            <a:br>
              <a:rPr lang="en-US" altLang="en-US" sz="1800" b="1" i="1">
                <a:solidFill>
                  <a:srgbClr val="0000FF"/>
                </a:solidFill>
                <a:latin typeface="Times New Roman" panose="02020603050405020304" pitchFamily="18" charset="0"/>
              </a:rPr>
            </a:br>
            <a:r>
              <a:rPr lang="en-US" altLang="en-US" sz="1800" b="1" i="1">
                <a:solidFill>
                  <a:srgbClr val="0000FF"/>
                </a:solidFill>
                <a:latin typeface="Times New Roman" panose="02020603050405020304" pitchFamily="18" charset="0"/>
              </a:rPr>
              <a:t>Tabriz University of Medical Sciences</a:t>
            </a:r>
            <a:br>
              <a:rPr lang="en-US" altLang="en-US" sz="1800" b="1" i="1">
                <a:solidFill>
                  <a:srgbClr val="0000FF"/>
                </a:solidFill>
                <a:latin typeface="Times New Roman" panose="02020603050405020304" pitchFamily="18" charset="0"/>
              </a:rPr>
            </a:br>
            <a:endParaRPr lang="en-US" altLang="en-US" sz="8800" b="1">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Footer Placeholder 2">
            <a:extLst>
              <a:ext uri="{FF2B5EF4-FFF2-40B4-BE49-F238E27FC236}">
                <a16:creationId xmlns:a16="http://schemas.microsoft.com/office/drawing/2014/main" id="{274922BB-21A2-4179-A2A1-083E9017F007}"/>
              </a:ext>
            </a:extLst>
          </p:cNvPr>
          <p:cNvSpPr>
            <a:spLocks noGrp="1"/>
          </p:cNvSpPr>
          <p:nvPr>
            <p:ph type="ftr" sz="quarter" idx="11"/>
          </p:nvPr>
        </p:nvSpPr>
        <p:spPr/>
        <p:txBody>
          <a:bodyPr/>
          <a:lstStyle/>
          <a:p>
            <a:pPr>
              <a:defRPr/>
            </a:pPr>
            <a:r>
              <a:rPr lang="en-US"/>
              <a:t>Goldfrank's Toxicologic emergencies</a:t>
            </a: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a:extLst>
              <a:ext uri="{FF2B5EF4-FFF2-40B4-BE49-F238E27FC236}">
                <a16:creationId xmlns:a16="http://schemas.microsoft.com/office/drawing/2014/main" id="{E13ABC48-2E06-4137-B7F8-26E574DFC1A1}"/>
              </a:ext>
            </a:extLst>
          </p:cNvPr>
          <p:cNvSpPr>
            <a:spLocks noGrp="1"/>
          </p:cNvSpPr>
          <p:nvPr>
            <p:ph type="title"/>
          </p:nvPr>
        </p:nvSpPr>
        <p:spPr>
          <a:xfrm>
            <a:off x="457200" y="274638"/>
            <a:ext cx="8229600" cy="6249987"/>
          </a:xfrm>
        </p:spPr>
        <p:txBody>
          <a:bodyPr/>
          <a:lstStyle/>
          <a:p>
            <a:r>
              <a:rPr lang="en-US" altLang="en-US" b="1"/>
              <a:t>Potassium Channel Blockade</a:t>
            </a:r>
            <a:br>
              <a:rPr lang="en-US" altLang="en-US" sz="4000"/>
            </a:br>
            <a:br>
              <a:rPr lang="en-US" altLang="en-US" sz="4000"/>
            </a:br>
            <a:r>
              <a:rPr lang="en-US" altLang="en-US" sz="4000"/>
              <a:t>Prevents efflux during repolarization</a:t>
            </a:r>
            <a:br>
              <a:rPr lang="en-US" altLang="en-US" sz="4000"/>
            </a:br>
            <a:r>
              <a:rPr lang="en-US" altLang="en-US" sz="4000">
                <a:cs typeface="Arial" panose="020B0604020202020204" pitchFamily="34" charset="0"/>
              </a:rPr>
              <a:t>QT interval prolongation</a:t>
            </a:r>
            <a:br>
              <a:rPr lang="en-US" altLang="en-US" sz="4000">
                <a:cs typeface="Arial" panose="020B0604020202020204" pitchFamily="34" charset="0"/>
              </a:rPr>
            </a:br>
            <a:r>
              <a:rPr lang="en-US" altLang="en-US" sz="4000">
                <a:cs typeface="Arial" panose="020B0604020202020204" pitchFamily="34" charset="0"/>
              </a:rPr>
              <a:t>More pronounced with bradycardia</a:t>
            </a:r>
            <a:br>
              <a:rPr lang="en-US" altLang="en-US" sz="4000">
                <a:cs typeface="Arial" panose="020B0604020202020204" pitchFamily="34" charset="0"/>
              </a:rPr>
            </a:br>
            <a:r>
              <a:rPr lang="en-US" altLang="en-US" sz="4000">
                <a:cs typeface="Arial" panose="020B0604020202020204" pitchFamily="34" charset="0"/>
              </a:rPr>
              <a:t>Tachycardia prevents severe QT prolongation</a:t>
            </a:r>
            <a:br>
              <a:rPr lang="en-US" altLang="en-US" sz="4000">
                <a:cs typeface="Arial" panose="020B0604020202020204" pitchFamily="34" charset="0"/>
              </a:rPr>
            </a:br>
            <a:r>
              <a:rPr lang="en-US" altLang="en-US" sz="4000">
                <a:cs typeface="Arial" panose="020B0604020202020204" pitchFamily="34" charset="0"/>
              </a:rPr>
              <a:t>Torsades de pointes may develop, but is rare in TCA toxicity</a:t>
            </a:r>
            <a:br>
              <a:rPr lang="en-US" altLang="en-US" sz="4000">
                <a:cs typeface="Arial" panose="020B0604020202020204" pitchFamily="34" charset="0"/>
              </a:rPr>
            </a:br>
            <a:endParaRPr lang="en-US" altLang="en-US" sz="4000"/>
          </a:p>
        </p:txBody>
      </p:sp>
      <p:sp>
        <p:nvSpPr>
          <p:cNvPr id="3" name="Footer Placeholder 2">
            <a:extLst>
              <a:ext uri="{FF2B5EF4-FFF2-40B4-BE49-F238E27FC236}">
                <a16:creationId xmlns:a16="http://schemas.microsoft.com/office/drawing/2014/main" id="{73BC41DF-5D79-4DE2-8EEE-6D9CA82D2E5E}"/>
              </a:ext>
            </a:extLst>
          </p:cNvPr>
          <p:cNvSpPr>
            <a:spLocks noGrp="1"/>
          </p:cNvSpPr>
          <p:nvPr>
            <p:ph type="ftr" sz="quarter" idx="11"/>
          </p:nvPr>
        </p:nvSpPr>
        <p:spPr/>
        <p:txBody>
          <a:bodyPr/>
          <a:lstStyle/>
          <a:p>
            <a:pPr>
              <a:defRPr/>
            </a:pPr>
            <a:r>
              <a:rPr lang="en-US"/>
              <a:t>Goldfrank's Toxicologic emergencies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5D7D6138-CCCF-4C73-A045-A1305B131566}"/>
              </a:ext>
            </a:extLst>
          </p:cNvPr>
          <p:cNvSpPr>
            <a:spLocks noGrp="1"/>
          </p:cNvSpPr>
          <p:nvPr>
            <p:ph type="title"/>
          </p:nvPr>
        </p:nvSpPr>
        <p:spPr>
          <a:xfrm>
            <a:off x="457200" y="274638"/>
            <a:ext cx="8229600" cy="4940300"/>
          </a:xfrm>
        </p:spPr>
        <p:txBody>
          <a:bodyPr/>
          <a:lstStyle/>
          <a:p>
            <a:pPr eaLnBrk="1" hangingPunct="1"/>
            <a:r>
              <a:rPr lang="en-US" altLang="en-US" sz="8000" b="1"/>
              <a:t>CLINICAL MANIFESTATIONS OF TOXICITY</a:t>
            </a:r>
            <a:br>
              <a:rPr lang="en-US" altLang="en-US"/>
            </a:br>
            <a:endParaRPr lang="en-US" altLang="en-US"/>
          </a:p>
        </p:txBody>
      </p:sp>
      <p:sp>
        <p:nvSpPr>
          <p:cNvPr id="3" name="Footer Placeholder 2">
            <a:extLst>
              <a:ext uri="{FF2B5EF4-FFF2-40B4-BE49-F238E27FC236}">
                <a16:creationId xmlns:a16="http://schemas.microsoft.com/office/drawing/2014/main" id="{D73A2CA0-8846-4512-82BE-B77869682544}"/>
              </a:ext>
            </a:extLst>
          </p:cNvPr>
          <p:cNvSpPr>
            <a:spLocks noGrp="1"/>
          </p:cNvSpPr>
          <p:nvPr>
            <p:ph type="ftr" sz="quarter" idx="11"/>
          </p:nvPr>
        </p:nvSpPr>
        <p:spPr/>
        <p:txBody>
          <a:bodyPr/>
          <a:lstStyle/>
          <a:p>
            <a:pPr>
              <a:defRPr/>
            </a:pPr>
            <a:r>
              <a:rPr lang="en-US"/>
              <a:t>Goldfrank's Toxicologic emergencies</a:t>
            </a:r>
          </a:p>
        </p:txBody>
      </p:sp>
    </p:spTree>
  </p:cSld>
  <p:clrMapOvr>
    <a:masterClrMapping/>
  </p:clrMapOvr>
  <p:transition>
    <p:cut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DD5D1303-3FB7-415A-97F0-F6F7E819F2DB}"/>
              </a:ext>
            </a:extLst>
          </p:cNvPr>
          <p:cNvSpPr>
            <a:spLocks noGrp="1"/>
          </p:cNvSpPr>
          <p:nvPr>
            <p:ph type="title"/>
          </p:nvPr>
        </p:nvSpPr>
        <p:spPr>
          <a:xfrm>
            <a:off x="457200" y="274638"/>
            <a:ext cx="8229600" cy="5297487"/>
          </a:xfrm>
        </p:spPr>
        <p:txBody>
          <a:bodyPr/>
          <a:lstStyle/>
          <a:p>
            <a:pPr eaLnBrk="1" hangingPunct="1"/>
            <a:r>
              <a:rPr lang="en-US" altLang="en-US" sz="5400" b="1"/>
              <a:t>Acute Cardiovascular Toxicity</a:t>
            </a:r>
            <a:br>
              <a:rPr lang="en-US" altLang="en-US"/>
            </a:br>
            <a:r>
              <a:rPr lang="en-US" altLang="en-US"/>
              <a:t>prolongation of the QRS</a:t>
            </a:r>
            <a:br>
              <a:rPr lang="en-US" altLang="en-US"/>
            </a:br>
            <a:r>
              <a:rPr lang="en-US" altLang="en-US"/>
              <a:t>complex duration and rightward shift of the terminal 40-msec QRS axis</a:t>
            </a:r>
            <a:br>
              <a:rPr lang="en-US" altLang="en-US"/>
            </a:br>
            <a:r>
              <a:rPr lang="en-US" altLang="en-US"/>
              <a:t>(T40-ms) PR, QRS, and QTc</a:t>
            </a:r>
          </a:p>
        </p:txBody>
      </p:sp>
      <p:sp>
        <p:nvSpPr>
          <p:cNvPr id="3" name="Footer Placeholder 2">
            <a:extLst>
              <a:ext uri="{FF2B5EF4-FFF2-40B4-BE49-F238E27FC236}">
                <a16:creationId xmlns:a16="http://schemas.microsoft.com/office/drawing/2014/main" id="{414F6240-18B4-4B01-ACB4-D41813B02F35}"/>
              </a:ext>
            </a:extLst>
          </p:cNvPr>
          <p:cNvSpPr>
            <a:spLocks noGrp="1"/>
          </p:cNvSpPr>
          <p:nvPr>
            <p:ph type="ftr" sz="quarter" idx="11"/>
          </p:nvPr>
        </p:nvSpPr>
        <p:spPr/>
        <p:txBody>
          <a:bodyPr/>
          <a:lstStyle/>
          <a:p>
            <a:pPr>
              <a:defRPr/>
            </a:pPr>
            <a:r>
              <a:rPr lang="en-US"/>
              <a:t>Goldfrank's Toxicologic emergencies</a:t>
            </a:r>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7B70B7BE-1E54-4930-BEB4-740D76C676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88913"/>
            <a:ext cx="5256213"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5445968E-EE9D-426D-9D1D-B258CCD34F96}"/>
              </a:ext>
            </a:extLst>
          </p:cNvPr>
          <p:cNvSpPr>
            <a:spLocks noGrp="1"/>
          </p:cNvSpPr>
          <p:nvPr>
            <p:ph type="ftr" sz="quarter" idx="11"/>
          </p:nvPr>
        </p:nvSpPr>
        <p:spPr/>
        <p:txBody>
          <a:bodyPr/>
          <a:lstStyle/>
          <a:p>
            <a:pPr>
              <a:defRPr/>
            </a:pPr>
            <a:r>
              <a:rPr lang="en-US"/>
              <a:t>Goldfrank's Toxicologic emergencies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C48F4702-243F-4D8B-BEF3-8179D0A6A776}"/>
              </a:ext>
            </a:extLst>
          </p:cNvPr>
          <p:cNvSpPr>
            <a:spLocks noGrp="1"/>
          </p:cNvSpPr>
          <p:nvPr>
            <p:ph type="title"/>
          </p:nvPr>
        </p:nvSpPr>
        <p:spPr>
          <a:xfrm>
            <a:off x="457200" y="274638"/>
            <a:ext cx="8229600" cy="5297487"/>
          </a:xfrm>
        </p:spPr>
        <p:txBody>
          <a:bodyPr/>
          <a:lstStyle/>
          <a:p>
            <a:pPr eaLnBrk="1" hangingPunct="1"/>
            <a:r>
              <a:rPr lang="en-US" altLang="en-US" b="1"/>
              <a:t>Acute Central Nervous System Toxicity</a:t>
            </a:r>
            <a:br>
              <a:rPr lang="en-US" altLang="en-US"/>
            </a:br>
            <a:r>
              <a:rPr lang="en-US" altLang="en-US"/>
              <a:t>Seizures and altered mental status Delirium, disorientation, agitation, and/or psychotic</a:t>
            </a:r>
            <a:br>
              <a:rPr lang="en-US" altLang="en-US"/>
            </a:br>
            <a:r>
              <a:rPr lang="en-US" altLang="en-US"/>
              <a:t>behavior with hallucinations</a:t>
            </a:r>
          </a:p>
        </p:txBody>
      </p:sp>
      <p:sp>
        <p:nvSpPr>
          <p:cNvPr id="3" name="Footer Placeholder 2">
            <a:extLst>
              <a:ext uri="{FF2B5EF4-FFF2-40B4-BE49-F238E27FC236}">
                <a16:creationId xmlns:a16="http://schemas.microsoft.com/office/drawing/2014/main" id="{2A0B40C0-ED2A-40F7-871F-6FB8C0E8D846}"/>
              </a:ext>
            </a:extLst>
          </p:cNvPr>
          <p:cNvSpPr>
            <a:spLocks noGrp="1"/>
          </p:cNvSpPr>
          <p:nvPr>
            <p:ph type="ftr" sz="quarter" idx="11"/>
          </p:nvPr>
        </p:nvSpPr>
        <p:spPr/>
        <p:txBody>
          <a:bodyPr/>
          <a:lstStyle/>
          <a:p>
            <a:pPr>
              <a:defRPr/>
            </a:pPr>
            <a:r>
              <a:rPr lang="en-US"/>
              <a:t>Goldfrank's Toxicologic emergencies</a:t>
            </a:r>
          </a:p>
        </p:txBody>
      </p:sp>
    </p:spTree>
  </p:cSld>
  <p:clrMapOvr>
    <a:masterClrMapping/>
  </p:clrMapOvr>
  <p:transition>
    <p:strips dir="l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8753F149-379F-4CF9-ABEF-1206D3545B6A}"/>
              </a:ext>
            </a:extLst>
          </p:cNvPr>
          <p:cNvSpPr>
            <a:spLocks noGrp="1"/>
          </p:cNvSpPr>
          <p:nvPr>
            <p:ph type="title"/>
          </p:nvPr>
        </p:nvSpPr>
        <p:spPr>
          <a:xfrm>
            <a:off x="457200" y="274638"/>
            <a:ext cx="8229600" cy="5440362"/>
          </a:xfrm>
        </p:spPr>
        <p:txBody>
          <a:bodyPr/>
          <a:lstStyle/>
          <a:p>
            <a:pPr eaLnBrk="1" hangingPunct="1"/>
            <a:r>
              <a:rPr lang="en-US" altLang="en-US" b="1"/>
              <a:t>Anticholinergic and Other Clinical Toxicity</a:t>
            </a:r>
            <a:br>
              <a:rPr lang="en-US" altLang="en-US" b="1"/>
            </a:br>
            <a:br>
              <a:rPr lang="en-US" altLang="en-US"/>
            </a:br>
            <a:r>
              <a:rPr lang="en-US" altLang="en-US"/>
              <a:t>Pupils may be dilated dry mouth, dry flushed skin, hyperthermia, urinary retention,</a:t>
            </a:r>
            <a:br>
              <a:rPr lang="en-US" altLang="en-US"/>
            </a:br>
            <a:r>
              <a:rPr lang="en-US" altLang="en-US"/>
              <a:t>and ileus.</a:t>
            </a:r>
          </a:p>
        </p:txBody>
      </p:sp>
      <p:sp>
        <p:nvSpPr>
          <p:cNvPr id="3" name="Footer Placeholder 2">
            <a:extLst>
              <a:ext uri="{FF2B5EF4-FFF2-40B4-BE49-F238E27FC236}">
                <a16:creationId xmlns:a16="http://schemas.microsoft.com/office/drawing/2014/main" id="{32E3E499-E285-46EA-A966-5B9D5E64E5FE}"/>
              </a:ext>
            </a:extLst>
          </p:cNvPr>
          <p:cNvSpPr>
            <a:spLocks noGrp="1"/>
          </p:cNvSpPr>
          <p:nvPr>
            <p:ph type="ftr" sz="quarter" idx="11"/>
          </p:nvPr>
        </p:nvSpPr>
        <p:spPr/>
        <p:txBody>
          <a:bodyPr/>
          <a:lstStyle/>
          <a:p>
            <a:pPr>
              <a:defRPr/>
            </a:pPr>
            <a:r>
              <a:rPr lang="en-US"/>
              <a:t>Goldfrank's Toxicologic emergencies</a:t>
            </a:r>
          </a:p>
        </p:txBody>
      </p:sp>
    </p:spTree>
  </p:cSld>
  <p:clrMapOvr>
    <a:masterClrMapping/>
  </p:clrMapOvr>
  <p:transition>
    <p:wheel spokes="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9BDA145D-20D1-45F7-A4B3-2C59E888430C}"/>
              </a:ext>
            </a:extLst>
          </p:cNvPr>
          <p:cNvSpPr>
            <a:spLocks noGrp="1"/>
          </p:cNvSpPr>
          <p:nvPr>
            <p:ph type="title"/>
          </p:nvPr>
        </p:nvSpPr>
        <p:spPr>
          <a:xfrm>
            <a:off x="457200" y="274638"/>
            <a:ext cx="8229600" cy="5868987"/>
          </a:xfrm>
        </p:spPr>
        <p:txBody>
          <a:bodyPr/>
          <a:lstStyle/>
          <a:p>
            <a:pPr eaLnBrk="1" hangingPunct="1"/>
            <a:r>
              <a:rPr lang="en-US" altLang="en-US" sz="9600" b="1"/>
              <a:t>DIAGNOSTIC TESTING</a:t>
            </a:r>
          </a:p>
        </p:txBody>
      </p:sp>
      <p:sp>
        <p:nvSpPr>
          <p:cNvPr id="3" name="Footer Placeholder 2">
            <a:extLst>
              <a:ext uri="{FF2B5EF4-FFF2-40B4-BE49-F238E27FC236}">
                <a16:creationId xmlns:a16="http://schemas.microsoft.com/office/drawing/2014/main" id="{A994EEC4-9835-411B-B4FD-8F09B8CF7834}"/>
              </a:ext>
            </a:extLst>
          </p:cNvPr>
          <p:cNvSpPr>
            <a:spLocks noGrp="1"/>
          </p:cNvSpPr>
          <p:nvPr>
            <p:ph type="ftr" sz="quarter" idx="11"/>
          </p:nvPr>
        </p:nvSpPr>
        <p:spPr/>
        <p:txBody>
          <a:bodyPr/>
          <a:lstStyle/>
          <a:p>
            <a:pPr>
              <a:defRPr/>
            </a:pPr>
            <a:r>
              <a:rPr lang="en-US"/>
              <a:t>Goldfrank's Toxicologic emergencies</a:t>
            </a:r>
          </a:p>
        </p:txBody>
      </p:sp>
    </p:spTree>
  </p:cSld>
  <p:clrMapOvr>
    <a:masterClrMapping/>
  </p:clrMapOvr>
  <p:transition>
    <p:cover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21616-3694-46F7-AAE7-35BE0C740FDB}"/>
              </a:ext>
            </a:extLst>
          </p:cNvPr>
          <p:cNvSpPr>
            <a:spLocks noGrp="1"/>
          </p:cNvSpPr>
          <p:nvPr>
            <p:ph type="title"/>
          </p:nvPr>
        </p:nvSpPr>
        <p:spPr>
          <a:xfrm>
            <a:off x="457200" y="274638"/>
            <a:ext cx="8229600" cy="6011862"/>
          </a:xfrm>
        </p:spPr>
        <p:txBody>
          <a:bodyPr rtlCol="0">
            <a:normAutofit fontScale="90000"/>
          </a:bodyPr>
          <a:lstStyle/>
          <a:p>
            <a:pPr eaLnBrk="1" fontAlgn="auto" hangingPunct="1">
              <a:spcAft>
                <a:spcPts val="0"/>
              </a:spcAft>
              <a:defRPr/>
            </a:pPr>
            <a:r>
              <a:rPr lang="en-US" sz="8900" b="1" dirty="0"/>
              <a:t>Electrocardiogram</a:t>
            </a:r>
            <a:br>
              <a:rPr lang="en-US" dirty="0"/>
            </a:br>
            <a:br>
              <a:rPr lang="en-US" dirty="0"/>
            </a:br>
            <a:r>
              <a:rPr lang="en-US" dirty="0"/>
              <a:t>QRS interval of 100</a:t>
            </a:r>
            <a:br>
              <a:rPr lang="en-US" dirty="0"/>
            </a:br>
            <a:r>
              <a:rPr lang="en-US" dirty="0"/>
              <a:t>msec or longer, 33% develop seizures. When the </a:t>
            </a:r>
            <a:r>
              <a:rPr lang="en-US"/>
              <a:t>QRS duration </a:t>
            </a:r>
            <a:r>
              <a:rPr lang="en-US" dirty="0"/>
              <a:t>prolongs to 160</a:t>
            </a:r>
            <a:br>
              <a:rPr lang="en-US" dirty="0"/>
            </a:br>
            <a:r>
              <a:rPr lang="en-US" dirty="0"/>
              <a:t>msec, there is a 50% incidence of ventricular dysrhythmias </a:t>
            </a:r>
            <a:br>
              <a:rPr lang="en-US" dirty="0"/>
            </a:br>
            <a:endParaRPr lang="en-US" dirty="0"/>
          </a:p>
        </p:txBody>
      </p:sp>
      <p:sp>
        <p:nvSpPr>
          <p:cNvPr id="4" name="Footer Placeholder 3">
            <a:extLst>
              <a:ext uri="{FF2B5EF4-FFF2-40B4-BE49-F238E27FC236}">
                <a16:creationId xmlns:a16="http://schemas.microsoft.com/office/drawing/2014/main" id="{5F57192F-DF3B-4DE1-A20C-AF8D59644959}"/>
              </a:ext>
            </a:extLst>
          </p:cNvPr>
          <p:cNvSpPr>
            <a:spLocks noGrp="1"/>
          </p:cNvSpPr>
          <p:nvPr>
            <p:ph type="ftr" sz="quarter" idx="11"/>
          </p:nvPr>
        </p:nvSpPr>
        <p:spPr/>
        <p:txBody>
          <a:bodyPr/>
          <a:lstStyle/>
          <a:p>
            <a:pPr>
              <a:defRPr/>
            </a:pPr>
            <a:r>
              <a:rPr lang="en-US"/>
              <a:t>Goldfrank's Toxicologic emergencies</a:t>
            </a:r>
          </a:p>
        </p:txBody>
      </p:sp>
    </p:spTree>
  </p:cSld>
  <p:clrMapOvr>
    <a:masterClrMapping/>
  </p:clrMapOvr>
  <p:transition>
    <p:strips dir="l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3FF49EA2-F30E-46CC-BB65-D57E90AE1138}"/>
              </a:ext>
            </a:extLst>
          </p:cNvPr>
          <p:cNvSpPr>
            <a:spLocks noGrp="1"/>
          </p:cNvSpPr>
          <p:nvPr>
            <p:ph type="title"/>
          </p:nvPr>
        </p:nvSpPr>
        <p:spPr/>
        <p:txBody>
          <a:bodyPr/>
          <a:lstStyle/>
          <a:p>
            <a:pPr eaLnBrk="1" hangingPunct="1"/>
            <a:r>
              <a:rPr lang="en-US" altLang="en-US" sz="1400" b="1"/>
              <a:t>The QRS complex is prolonged with delayed right ventricular activation and intraventricular conduction delay, which results in rightward shift in the terminal 40 msec frontal plane QRS vector. In qualitative terms, this shift manifests as a deep, slurred S wave in leads I and AVL, and an R wave in lead AVR (blue arrows). </a:t>
            </a:r>
          </a:p>
        </p:txBody>
      </p:sp>
      <p:pic>
        <p:nvPicPr>
          <p:cNvPr id="31747" name="Picture 3" descr="C:\Users\FARZANEH\Desktop\Tricyclic_ECG_changes_A.jpg">
            <a:extLst>
              <a:ext uri="{FF2B5EF4-FFF2-40B4-BE49-F238E27FC236}">
                <a16:creationId xmlns:a16="http://schemas.microsoft.com/office/drawing/2014/main" id="{5E8B7FA9-3055-4B12-A62F-0FF5A9C0F6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1625"/>
            <a:ext cx="914400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B5890F2F-E034-43B6-8101-72648106B5DB}"/>
              </a:ext>
            </a:extLst>
          </p:cNvPr>
          <p:cNvSpPr>
            <a:spLocks noGrp="1"/>
          </p:cNvSpPr>
          <p:nvPr>
            <p:ph type="ftr" sz="quarter" idx="11"/>
          </p:nvPr>
        </p:nvSpPr>
        <p:spPr/>
        <p:txBody>
          <a:bodyPr/>
          <a:lstStyle/>
          <a:p>
            <a:pPr>
              <a:defRPr/>
            </a:pPr>
            <a:r>
              <a:rPr lang="en-US"/>
              <a:t>Goldfrank's Toxicologic emergencies</a:t>
            </a:r>
          </a:p>
        </p:txBody>
      </p:sp>
    </p:spTree>
  </p:cSld>
  <p:clrMapOvr>
    <a:masterClrMapping/>
  </p:clrMapOvr>
  <p:transition>
    <p:newsfla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7500C4E8-9196-4E16-8F67-A6AB1C39F639}"/>
              </a:ext>
            </a:extLst>
          </p:cNvPr>
          <p:cNvSpPr>
            <a:spLocks noGrp="1"/>
          </p:cNvSpPr>
          <p:nvPr>
            <p:ph type="title"/>
          </p:nvPr>
        </p:nvSpPr>
        <p:spPr/>
        <p:txBody>
          <a:bodyPr/>
          <a:lstStyle/>
          <a:p>
            <a:pPr eaLnBrk="1" hangingPunct="1"/>
            <a:r>
              <a:rPr lang="en-US" altLang="en-US" sz="1600" b="1"/>
              <a:t>Following treatment with sodium bicarbonate, the intraventricular conduction delay resolves, and the QRS complex duration and morphology return to normal.</a:t>
            </a:r>
          </a:p>
        </p:txBody>
      </p:sp>
      <p:pic>
        <p:nvPicPr>
          <p:cNvPr id="32771" name="Picture 2" descr="C:\Users\FARZANEH\Desktop\Tricyclic_ECG_changes_B.jpg">
            <a:extLst>
              <a:ext uri="{FF2B5EF4-FFF2-40B4-BE49-F238E27FC236}">
                <a16:creationId xmlns:a16="http://schemas.microsoft.com/office/drawing/2014/main" id="{D03BBC5F-49B9-442C-8957-DAE2940E58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57313"/>
            <a:ext cx="9144000" cy="550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4163F2BA-E9D9-4904-8B72-0CCEBE102530}"/>
              </a:ext>
            </a:extLst>
          </p:cNvPr>
          <p:cNvSpPr>
            <a:spLocks noGrp="1"/>
          </p:cNvSpPr>
          <p:nvPr>
            <p:ph type="ftr" sz="quarter" idx="11"/>
          </p:nvPr>
        </p:nvSpPr>
        <p:spPr/>
        <p:txBody>
          <a:bodyPr/>
          <a:lstStyle/>
          <a:p>
            <a:pPr>
              <a:defRPr/>
            </a:pPr>
            <a:r>
              <a:rPr lang="en-US"/>
              <a:t>Goldfrank's Toxicologic emergencies</a:t>
            </a:r>
          </a:p>
        </p:txBody>
      </p:sp>
    </p:spTree>
  </p:cSld>
  <p:clrMapOvr>
    <a:masterClrMapping/>
  </p:clrMapOvr>
  <p:transition>
    <p:wipe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D3D683B4-B06B-46B9-9700-8A61867802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4288"/>
            <a:ext cx="5545137"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22F6B39E-1218-478C-89F7-1D92178930B2}"/>
              </a:ext>
            </a:extLst>
          </p:cNvPr>
          <p:cNvSpPr>
            <a:spLocks noGrp="1"/>
          </p:cNvSpPr>
          <p:nvPr>
            <p:ph type="ftr" sz="quarter" idx="11"/>
          </p:nvPr>
        </p:nvSpPr>
        <p:spPr/>
        <p:txBody>
          <a:bodyPr/>
          <a:lstStyle/>
          <a:p>
            <a:pPr>
              <a:defRPr/>
            </a:pPr>
            <a:r>
              <a:rPr lang="en-US"/>
              <a:t>Goldfrank's Toxicologic emergencies</a:t>
            </a:r>
          </a:p>
        </p:txBody>
      </p:sp>
      <p:sp>
        <p:nvSpPr>
          <p:cNvPr id="6148" name="TextBox 3">
            <a:extLst>
              <a:ext uri="{FF2B5EF4-FFF2-40B4-BE49-F238E27FC236}">
                <a16:creationId xmlns:a16="http://schemas.microsoft.com/office/drawing/2014/main" id="{97D7B52B-458A-4222-AEEA-252087FC5CF3}"/>
              </a:ext>
            </a:extLst>
          </p:cNvPr>
          <p:cNvSpPr txBox="1">
            <a:spLocks noChangeArrowheads="1"/>
          </p:cNvSpPr>
          <p:nvPr/>
        </p:nvSpPr>
        <p:spPr bwMode="auto">
          <a:xfrm>
            <a:off x="-107950" y="6611938"/>
            <a:ext cx="863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spcBef>
                <a:spcPct val="0"/>
              </a:spcBef>
              <a:buFontTx/>
              <a:buNone/>
            </a:pPr>
            <a:r>
              <a:rPr lang="en-US" altLang="en-US" sz="200" b="1" i="1">
                <a:solidFill>
                  <a:srgbClr val="0000FF"/>
                </a:solidFill>
                <a:latin typeface="Times New Roman" panose="02020603050405020304" pitchFamily="18" charset="0"/>
              </a:rPr>
              <a:t>Dr.Ali Ostadi</a:t>
            </a:r>
            <a:br>
              <a:rPr lang="en-US" altLang="en-US" sz="200" b="1" i="1">
                <a:solidFill>
                  <a:srgbClr val="0000FF"/>
                </a:solidFill>
                <a:latin typeface="Times New Roman" panose="02020603050405020304" pitchFamily="18" charset="0"/>
              </a:rPr>
            </a:br>
            <a:r>
              <a:rPr lang="en-US" altLang="en-US" sz="200" b="1" i="1">
                <a:solidFill>
                  <a:srgbClr val="0000FF"/>
                </a:solidFill>
                <a:latin typeface="Times New Roman" panose="02020603050405020304" pitchFamily="18" charset="0"/>
              </a:rPr>
              <a:t>Associate Professor of Forensic Medicine and Toxicology</a:t>
            </a:r>
            <a:br>
              <a:rPr lang="en-US" altLang="en-US" sz="200" b="1" i="1">
                <a:solidFill>
                  <a:srgbClr val="0000FF"/>
                </a:solidFill>
                <a:latin typeface="Times New Roman" panose="02020603050405020304" pitchFamily="18" charset="0"/>
              </a:rPr>
            </a:br>
            <a:r>
              <a:rPr lang="en-US" altLang="en-US" sz="200" b="1" i="1">
                <a:solidFill>
                  <a:srgbClr val="0000FF"/>
                </a:solidFill>
                <a:latin typeface="Times New Roman" panose="02020603050405020304" pitchFamily="18" charset="0"/>
              </a:rPr>
              <a:t>Fellowship of clinical toxicology &amp;poisoning</a:t>
            </a:r>
            <a:br>
              <a:rPr lang="en-US" altLang="en-US" sz="200" b="1" i="1">
                <a:solidFill>
                  <a:srgbClr val="0000FF"/>
                </a:solidFill>
                <a:latin typeface="Times New Roman" panose="02020603050405020304" pitchFamily="18" charset="0"/>
              </a:rPr>
            </a:br>
            <a:r>
              <a:rPr lang="en-US" altLang="en-US" sz="200" b="1" i="1">
                <a:solidFill>
                  <a:srgbClr val="0000FF"/>
                </a:solidFill>
                <a:latin typeface="Times New Roman" panose="02020603050405020304" pitchFamily="18" charset="0"/>
              </a:rPr>
              <a:t>Department of Internal Medicine </a:t>
            </a:r>
            <a:br>
              <a:rPr lang="en-US" altLang="en-US" sz="200" b="1" i="1">
                <a:solidFill>
                  <a:srgbClr val="0000FF"/>
                </a:solidFill>
                <a:latin typeface="Times New Roman" panose="02020603050405020304" pitchFamily="18" charset="0"/>
              </a:rPr>
            </a:br>
            <a:r>
              <a:rPr lang="en-US" altLang="en-US" sz="200" b="1" i="1">
                <a:solidFill>
                  <a:srgbClr val="0000FF"/>
                </a:solidFill>
                <a:latin typeface="Times New Roman" panose="02020603050405020304" pitchFamily="18" charset="0"/>
              </a:rPr>
              <a:t>Tabriz University of Medical Sciences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E7116CEE-8411-46C4-9260-BFFF4265B963}"/>
              </a:ext>
            </a:extLst>
          </p:cNvPr>
          <p:cNvSpPr>
            <a:spLocks noGrp="1"/>
          </p:cNvSpPr>
          <p:nvPr>
            <p:ph type="title"/>
          </p:nvPr>
        </p:nvSpPr>
        <p:spPr>
          <a:xfrm>
            <a:off x="457200" y="274638"/>
            <a:ext cx="8229600" cy="4511675"/>
          </a:xfrm>
        </p:spPr>
        <p:txBody>
          <a:bodyPr/>
          <a:lstStyle/>
          <a:p>
            <a:pPr eaLnBrk="1" hangingPunct="1"/>
            <a:r>
              <a:rPr lang="en-US" altLang="en-US" sz="9600" b="1"/>
              <a:t>Laboratory</a:t>
            </a:r>
            <a:br>
              <a:rPr lang="en-US" altLang="en-US" sz="9600" b="1"/>
            </a:br>
            <a:endParaRPr lang="en-US" altLang="en-US" sz="9600" b="1"/>
          </a:p>
        </p:txBody>
      </p:sp>
      <p:sp>
        <p:nvSpPr>
          <p:cNvPr id="3" name="Footer Placeholder 2">
            <a:extLst>
              <a:ext uri="{FF2B5EF4-FFF2-40B4-BE49-F238E27FC236}">
                <a16:creationId xmlns:a16="http://schemas.microsoft.com/office/drawing/2014/main" id="{B046965C-6EA6-49B6-8F1F-8DC9B3F32DEF}"/>
              </a:ext>
            </a:extLst>
          </p:cNvPr>
          <p:cNvSpPr>
            <a:spLocks noGrp="1"/>
          </p:cNvSpPr>
          <p:nvPr>
            <p:ph type="ftr" sz="quarter" idx="11"/>
          </p:nvPr>
        </p:nvSpPr>
        <p:spPr/>
        <p:txBody>
          <a:bodyPr/>
          <a:lstStyle/>
          <a:p>
            <a:pPr>
              <a:defRPr/>
            </a:pPr>
            <a:r>
              <a:rPr lang="en-US"/>
              <a:t>Goldfrank's Toxicologic emergencies</a:t>
            </a:r>
          </a:p>
        </p:txBody>
      </p:sp>
    </p:spTree>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EBE9EF28-3E2C-4492-940E-8ECDDA3551A5}"/>
              </a:ext>
            </a:extLst>
          </p:cNvPr>
          <p:cNvSpPr>
            <a:spLocks noGrp="1"/>
          </p:cNvSpPr>
          <p:nvPr>
            <p:ph type="title"/>
          </p:nvPr>
        </p:nvSpPr>
        <p:spPr>
          <a:xfrm>
            <a:off x="457200" y="274638"/>
            <a:ext cx="8229600" cy="6369050"/>
          </a:xfrm>
        </p:spPr>
        <p:txBody>
          <a:bodyPr/>
          <a:lstStyle/>
          <a:p>
            <a:pPr eaLnBrk="1" hangingPunct="1"/>
            <a:r>
              <a:rPr lang="en-US" altLang="en-US" sz="9600" b="1"/>
              <a:t>MANAGEMENT</a:t>
            </a:r>
            <a:br>
              <a:rPr lang="en-US" altLang="en-US"/>
            </a:br>
            <a:br>
              <a:rPr lang="en-US" altLang="en-US"/>
            </a:br>
            <a:r>
              <a:rPr lang="en-US" altLang="en-US"/>
              <a:t>intubation</a:t>
            </a:r>
            <a:br>
              <a:rPr lang="en-US" altLang="en-US"/>
            </a:br>
            <a:r>
              <a:rPr lang="en-US" altLang="en-US"/>
              <a:t> cardiac monitor,</a:t>
            </a:r>
            <a:br>
              <a:rPr lang="en-US" altLang="en-US"/>
            </a:br>
            <a:r>
              <a:rPr lang="en-US" altLang="en-US"/>
              <a:t> intravenous access</a:t>
            </a:r>
            <a:br>
              <a:rPr lang="en-US" altLang="en-US"/>
            </a:br>
            <a:r>
              <a:rPr lang="en-US" altLang="en-US"/>
              <a:t>12-lead ECG</a:t>
            </a:r>
          </a:p>
        </p:txBody>
      </p:sp>
      <p:sp>
        <p:nvSpPr>
          <p:cNvPr id="3" name="Footer Placeholder 2">
            <a:extLst>
              <a:ext uri="{FF2B5EF4-FFF2-40B4-BE49-F238E27FC236}">
                <a16:creationId xmlns:a16="http://schemas.microsoft.com/office/drawing/2014/main" id="{181C03D0-9515-48EC-96D1-04AB043E0AFC}"/>
              </a:ext>
            </a:extLst>
          </p:cNvPr>
          <p:cNvSpPr>
            <a:spLocks noGrp="1"/>
          </p:cNvSpPr>
          <p:nvPr>
            <p:ph type="ftr" sz="quarter" idx="11"/>
          </p:nvPr>
        </p:nvSpPr>
        <p:spPr/>
        <p:txBody>
          <a:bodyPr/>
          <a:lstStyle/>
          <a:p>
            <a:pPr>
              <a:defRPr/>
            </a:pPr>
            <a:r>
              <a:rPr lang="en-US"/>
              <a:t>Goldfrank's Toxicologic emergencies</a:t>
            </a:r>
          </a:p>
        </p:txBody>
      </p:sp>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E31406D5-3A3F-434B-B35D-3A5193D7476F}"/>
              </a:ext>
            </a:extLst>
          </p:cNvPr>
          <p:cNvSpPr>
            <a:spLocks noGrp="1"/>
          </p:cNvSpPr>
          <p:nvPr>
            <p:ph type="title"/>
          </p:nvPr>
        </p:nvSpPr>
        <p:spPr/>
        <p:txBody>
          <a:bodyPr/>
          <a:lstStyle/>
          <a:p>
            <a:pPr eaLnBrk="1" hangingPunct="1"/>
            <a:endParaRPr lang="en-US" altLang="en-US"/>
          </a:p>
        </p:txBody>
      </p:sp>
      <p:pic>
        <p:nvPicPr>
          <p:cNvPr id="35843" name="Picture 2">
            <a:extLst>
              <a:ext uri="{FF2B5EF4-FFF2-40B4-BE49-F238E27FC236}">
                <a16:creationId xmlns:a16="http://schemas.microsoft.com/office/drawing/2014/main" id="{DEF03139-7997-4B15-ACDD-340D6B91FD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000" cy="719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8710D31F-D64F-4EAA-9E37-3F51CC3D0F39}"/>
              </a:ext>
            </a:extLst>
          </p:cNvPr>
          <p:cNvSpPr>
            <a:spLocks noGrp="1"/>
          </p:cNvSpPr>
          <p:nvPr>
            <p:ph type="ftr" sz="quarter" idx="11"/>
          </p:nvPr>
        </p:nvSpPr>
        <p:spPr/>
        <p:txBody>
          <a:bodyPr/>
          <a:lstStyle/>
          <a:p>
            <a:pPr>
              <a:defRPr/>
            </a:pPr>
            <a:r>
              <a:rPr lang="en-US"/>
              <a:t>Goldfrank's Toxicologic emergencies</a:t>
            </a:r>
          </a:p>
        </p:txBody>
      </p:sp>
    </p:spTree>
  </p:cSld>
  <p:clrMapOvr>
    <a:masterClrMapping/>
  </p:clrMapOvr>
  <p:transition>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F5633E2E-EE96-4291-A5F8-794C575FBF05}"/>
              </a:ext>
            </a:extLst>
          </p:cNvPr>
          <p:cNvSpPr>
            <a:spLocks noGrp="1"/>
          </p:cNvSpPr>
          <p:nvPr>
            <p:ph type="title"/>
          </p:nvPr>
        </p:nvSpPr>
        <p:spPr>
          <a:xfrm>
            <a:off x="457200" y="274638"/>
            <a:ext cx="8229600" cy="4940300"/>
          </a:xfrm>
        </p:spPr>
        <p:txBody>
          <a:bodyPr/>
          <a:lstStyle/>
          <a:p>
            <a:pPr eaLnBrk="1" hangingPunct="1"/>
            <a:r>
              <a:rPr lang="en-US" altLang="en-US" b="1"/>
              <a:t>Gastrointestinal Decontamination</a:t>
            </a:r>
            <a:br>
              <a:rPr lang="en-US" altLang="en-US"/>
            </a:br>
            <a:br>
              <a:rPr lang="en-US" altLang="en-US"/>
            </a:br>
            <a:r>
              <a:rPr lang="en-US" altLang="en-US"/>
              <a:t>Induction of emesis is contraindicated. Orogastric lavage should be considered</a:t>
            </a:r>
            <a:br>
              <a:rPr lang="en-US" altLang="en-US"/>
            </a:br>
            <a:r>
              <a:rPr lang="en-US" altLang="en-US"/>
              <a:t>Activated charcoal</a:t>
            </a:r>
          </a:p>
        </p:txBody>
      </p:sp>
      <p:sp>
        <p:nvSpPr>
          <p:cNvPr id="3" name="Footer Placeholder 2">
            <a:extLst>
              <a:ext uri="{FF2B5EF4-FFF2-40B4-BE49-F238E27FC236}">
                <a16:creationId xmlns:a16="http://schemas.microsoft.com/office/drawing/2014/main" id="{E9D0E7ED-7681-4EF4-AD0C-220053F37EDF}"/>
              </a:ext>
            </a:extLst>
          </p:cNvPr>
          <p:cNvSpPr>
            <a:spLocks noGrp="1"/>
          </p:cNvSpPr>
          <p:nvPr>
            <p:ph type="ftr" sz="quarter" idx="11"/>
          </p:nvPr>
        </p:nvSpPr>
        <p:spPr/>
        <p:txBody>
          <a:bodyPr/>
          <a:lstStyle/>
          <a:p>
            <a:pPr>
              <a:defRPr/>
            </a:pPr>
            <a:r>
              <a:rPr lang="en-US"/>
              <a:t>Goldfrank's Toxicologic emergencies</a:t>
            </a:r>
          </a:p>
        </p:txBody>
      </p:sp>
    </p:spTree>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0B77BCE3-91EB-499B-827E-D87C1732CB4E}"/>
              </a:ext>
            </a:extLst>
          </p:cNvPr>
          <p:cNvSpPr>
            <a:spLocks noGrp="1"/>
          </p:cNvSpPr>
          <p:nvPr>
            <p:ph type="title"/>
          </p:nvPr>
        </p:nvSpPr>
        <p:spPr>
          <a:xfrm>
            <a:off x="457200" y="274638"/>
            <a:ext cx="8229600" cy="5226050"/>
          </a:xfrm>
        </p:spPr>
        <p:txBody>
          <a:bodyPr/>
          <a:lstStyle/>
          <a:p>
            <a:pPr eaLnBrk="1" hangingPunct="1"/>
            <a:r>
              <a:rPr lang="en-US" altLang="en-US" b="1"/>
              <a:t>Wide-Complex Dysrhythmias, Conduction Delays, and/or Hypotension</a:t>
            </a:r>
            <a:br>
              <a:rPr lang="en-US" altLang="en-US"/>
            </a:br>
            <a:r>
              <a:rPr lang="en-US" altLang="en-US"/>
              <a:t>serum alkalinization</a:t>
            </a:r>
            <a:br>
              <a:rPr lang="en-US" altLang="en-US"/>
            </a:br>
            <a:r>
              <a:rPr lang="en-US" altLang="en-US"/>
              <a:t>sodium bicarbonate</a:t>
            </a:r>
            <a:br>
              <a:rPr lang="en-US" altLang="en-US"/>
            </a:br>
            <a:r>
              <a:rPr lang="en-US" altLang="en-US"/>
              <a:t>hypertonic sodium chloride </a:t>
            </a:r>
            <a:br>
              <a:rPr lang="en-US" altLang="en-US"/>
            </a:br>
            <a:r>
              <a:rPr lang="en-US" altLang="en-US"/>
              <a:t>hyperventilation</a:t>
            </a:r>
          </a:p>
        </p:txBody>
      </p:sp>
      <p:sp>
        <p:nvSpPr>
          <p:cNvPr id="3" name="Footer Placeholder 2">
            <a:extLst>
              <a:ext uri="{FF2B5EF4-FFF2-40B4-BE49-F238E27FC236}">
                <a16:creationId xmlns:a16="http://schemas.microsoft.com/office/drawing/2014/main" id="{EC83DCE5-BEAB-44B1-933E-91309CCB2A19}"/>
              </a:ext>
            </a:extLst>
          </p:cNvPr>
          <p:cNvSpPr>
            <a:spLocks noGrp="1"/>
          </p:cNvSpPr>
          <p:nvPr>
            <p:ph type="ftr" sz="quarter" idx="11"/>
          </p:nvPr>
        </p:nvSpPr>
        <p:spPr/>
        <p:txBody>
          <a:bodyPr/>
          <a:lstStyle/>
          <a:p>
            <a:pPr>
              <a:defRPr/>
            </a:pPr>
            <a:r>
              <a:rPr lang="en-US"/>
              <a:t>Goldfrank's Toxicologic emergencies</a:t>
            </a:r>
          </a:p>
        </p:txBody>
      </p:sp>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1877A01D-A6F9-4DB5-A74D-653658466902}"/>
              </a:ext>
            </a:extLst>
          </p:cNvPr>
          <p:cNvSpPr>
            <a:spLocks noGrp="1"/>
          </p:cNvSpPr>
          <p:nvPr>
            <p:ph type="title"/>
          </p:nvPr>
        </p:nvSpPr>
        <p:spPr>
          <a:xfrm>
            <a:off x="457200" y="274638"/>
            <a:ext cx="8229600" cy="6107112"/>
          </a:xfrm>
        </p:spPr>
        <p:txBody>
          <a:bodyPr/>
          <a:lstStyle/>
          <a:p>
            <a:r>
              <a:rPr lang="en-US" altLang="en-US"/>
              <a:t>sodium bicarbonate</a:t>
            </a:r>
            <a:br>
              <a:rPr lang="en-US" altLang="en-US"/>
            </a:br>
            <a:r>
              <a:rPr lang="en-US" altLang="en-US"/>
              <a:t> </a:t>
            </a:r>
            <a:r>
              <a:rPr lang="en-US" altLang="en-US" sz="3600"/>
              <a:t>1-2  mEq/kg  </a:t>
            </a:r>
            <a:br>
              <a:rPr lang="en-US" altLang="en-US" sz="3600"/>
            </a:br>
            <a:r>
              <a:rPr lang="en-US" altLang="en-US" sz="3600"/>
              <a:t> Three 50-mL ampules should be placed in 1 L of 5% dextrose in water (D</a:t>
            </a:r>
            <a:r>
              <a:rPr lang="en-US" altLang="en-US" sz="3600" baseline="-25000"/>
              <a:t>5</a:t>
            </a:r>
            <a:r>
              <a:rPr lang="en-US" altLang="en-US" sz="3600"/>
              <a:t>W) and run at twice maintenance</a:t>
            </a:r>
          </a:p>
        </p:txBody>
      </p:sp>
      <p:sp>
        <p:nvSpPr>
          <p:cNvPr id="3" name="Footer Placeholder 2">
            <a:extLst>
              <a:ext uri="{FF2B5EF4-FFF2-40B4-BE49-F238E27FC236}">
                <a16:creationId xmlns:a16="http://schemas.microsoft.com/office/drawing/2014/main" id="{51E483E4-27F8-43EB-A7AB-59D51E2DB780}"/>
              </a:ext>
            </a:extLst>
          </p:cNvPr>
          <p:cNvSpPr>
            <a:spLocks noGrp="1"/>
          </p:cNvSpPr>
          <p:nvPr>
            <p:ph type="ftr" sz="quarter" idx="11"/>
          </p:nvPr>
        </p:nvSpPr>
        <p:spPr/>
        <p:txBody>
          <a:bodyPr/>
          <a:lstStyle/>
          <a:p>
            <a:pPr>
              <a:defRPr/>
            </a:pPr>
            <a:r>
              <a:rPr lang="en-US"/>
              <a:t>Goldfrank's Toxicologic emergencies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C45D5-12AD-4B62-9205-7DB4AAEE35FB}"/>
              </a:ext>
            </a:extLst>
          </p:cNvPr>
          <p:cNvSpPr>
            <a:spLocks noGrp="1"/>
          </p:cNvSpPr>
          <p:nvPr>
            <p:ph type="title"/>
          </p:nvPr>
        </p:nvSpPr>
        <p:spPr>
          <a:xfrm>
            <a:off x="457200" y="274638"/>
            <a:ext cx="8229600" cy="6583362"/>
          </a:xfrm>
        </p:spPr>
        <p:txBody>
          <a:bodyPr rtlCol="0">
            <a:normAutofit fontScale="90000"/>
          </a:bodyPr>
          <a:lstStyle/>
          <a:p>
            <a:pPr eaLnBrk="1" fontAlgn="auto" hangingPunct="1">
              <a:spcAft>
                <a:spcPts val="0"/>
              </a:spcAft>
              <a:defRPr/>
            </a:pPr>
            <a:r>
              <a:rPr lang="en-US" sz="6600" b="1" dirty="0" err="1"/>
              <a:t>Antidysrhythmic</a:t>
            </a:r>
            <a:r>
              <a:rPr lang="en-US" sz="6600" b="1" dirty="0"/>
              <a:t> Therapy</a:t>
            </a:r>
            <a:br>
              <a:rPr lang="en-US" dirty="0"/>
            </a:br>
            <a:br>
              <a:rPr lang="en-US" dirty="0"/>
            </a:br>
            <a:r>
              <a:rPr lang="en-US" dirty="0" err="1"/>
              <a:t>lidocaine</a:t>
            </a:r>
            <a:r>
              <a:rPr lang="en-US" dirty="0"/>
              <a:t> </a:t>
            </a:r>
            <a:br>
              <a:rPr lang="en-US" dirty="0"/>
            </a:br>
            <a:r>
              <a:rPr lang="en-US" dirty="0"/>
              <a:t>class IA (</a:t>
            </a:r>
            <a:r>
              <a:rPr lang="en-US" dirty="0" err="1"/>
              <a:t>quinidine</a:t>
            </a:r>
            <a:r>
              <a:rPr lang="en-US" dirty="0"/>
              <a:t>, </a:t>
            </a:r>
            <a:r>
              <a:rPr lang="en-US" dirty="0" err="1"/>
              <a:t>procainamide</a:t>
            </a:r>
            <a:r>
              <a:rPr lang="en-US" dirty="0"/>
              <a:t>, </a:t>
            </a:r>
            <a:r>
              <a:rPr lang="en-US" dirty="0" err="1"/>
              <a:t>disopyramide</a:t>
            </a:r>
            <a:r>
              <a:rPr lang="en-US" dirty="0"/>
              <a:t>, and </a:t>
            </a:r>
            <a:r>
              <a:rPr lang="en-US" dirty="0" err="1"/>
              <a:t>moricizine</a:t>
            </a:r>
            <a:r>
              <a:rPr lang="en-US" dirty="0"/>
              <a:t>) and</a:t>
            </a:r>
            <a:br>
              <a:rPr lang="en-US" dirty="0"/>
            </a:br>
            <a:r>
              <a:rPr lang="en-US" dirty="0"/>
              <a:t>class IC (</a:t>
            </a:r>
            <a:r>
              <a:rPr lang="en-US" dirty="0" err="1"/>
              <a:t>flecainide</a:t>
            </a:r>
            <a:r>
              <a:rPr lang="en-US" dirty="0"/>
              <a:t>, </a:t>
            </a:r>
            <a:r>
              <a:rPr lang="en-US" dirty="0" err="1"/>
              <a:t>propafenone</a:t>
            </a:r>
            <a:r>
              <a:rPr lang="en-US" dirty="0"/>
              <a:t>) </a:t>
            </a:r>
            <a:r>
              <a:rPr lang="en-US" dirty="0" err="1"/>
              <a:t>antidysrhythmics</a:t>
            </a:r>
            <a:r>
              <a:rPr lang="en-US" dirty="0"/>
              <a:t> are absolutely contraindicated</a:t>
            </a:r>
            <a:br>
              <a:rPr lang="en-US" dirty="0"/>
            </a:br>
            <a:br>
              <a:rPr lang="en-US" dirty="0"/>
            </a:br>
            <a:endParaRPr lang="en-US" dirty="0"/>
          </a:p>
        </p:txBody>
      </p:sp>
      <p:sp>
        <p:nvSpPr>
          <p:cNvPr id="4" name="Footer Placeholder 3">
            <a:extLst>
              <a:ext uri="{FF2B5EF4-FFF2-40B4-BE49-F238E27FC236}">
                <a16:creationId xmlns:a16="http://schemas.microsoft.com/office/drawing/2014/main" id="{676E967A-3192-4727-884A-D8C7657C7950}"/>
              </a:ext>
            </a:extLst>
          </p:cNvPr>
          <p:cNvSpPr>
            <a:spLocks noGrp="1"/>
          </p:cNvSpPr>
          <p:nvPr>
            <p:ph type="ftr" sz="quarter" idx="11"/>
          </p:nvPr>
        </p:nvSpPr>
        <p:spPr/>
        <p:txBody>
          <a:bodyPr/>
          <a:lstStyle/>
          <a:p>
            <a:pPr>
              <a:defRPr/>
            </a:pPr>
            <a:r>
              <a:rPr lang="en-US"/>
              <a:t>Goldfrank's Toxicologic emergencies</a:t>
            </a:r>
          </a:p>
        </p:txBody>
      </p:sp>
    </p:spTree>
  </p:cSld>
  <p:clrMapOvr>
    <a:masterClrMapping/>
  </p:clrMapOvr>
  <p:transition>
    <p:strips dir="l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1F5BB0F4-A7E6-4740-A8BF-2874F9F01E88}"/>
              </a:ext>
            </a:extLst>
          </p:cNvPr>
          <p:cNvSpPr>
            <a:spLocks noGrp="1"/>
          </p:cNvSpPr>
          <p:nvPr>
            <p:ph type="title"/>
          </p:nvPr>
        </p:nvSpPr>
        <p:spPr>
          <a:xfrm>
            <a:off x="457200" y="274638"/>
            <a:ext cx="8229600" cy="5154612"/>
          </a:xfrm>
        </p:spPr>
        <p:txBody>
          <a:bodyPr/>
          <a:lstStyle/>
          <a:p>
            <a:pPr eaLnBrk="1" hangingPunct="1"/>
            <a:r>
              <a:rPr lang="en-US" altLang="en-US" sz="9600" b="1"/>
              <a:t>Hypotension</a:t>
            </a:r>
            <a:br>
              <a:rPr lang="en-US" altLang="en-US"/>
            </a:br>
            <a:br>
              <a:rPr lang="en-US" altLang="en-US"/>
            </a:br>
            <a:r>
              <a:rPr lang="en-US" altLang="en-US"/>
              <a:t>isotonic saline</a:t>
            </a:r>
            <a:br>
              <a:rPr lang="en-US" altLang="en-US"/>
            </a:br>
            <a:r>
              <a:rPr lang="en-US" altLang="en-US"/>
              <a:t>inotropic vasopressor</a:t>
            </a:r>
            <a:br>
              <a:rPr lang="en-US" altLang="en-US"/>
            </a:br>
            <a:br>
              <a:rPr lang="en-US" altLang="en-US"/>
            </a:br>
            <a:endParaRPr lang="en-US" altLang="en-US"/>
          </a:p>
        </p:txBody>
      </p:sp>
      <p:sp>
        <p:nvSpPr>
          <p:cNvPr id="3" name="Footer Placeholder 2">
            <a:extLst>
              <a:ext uri="{FF2B5EF4-FFF2-40B4-BE49-F238E27FC236}">
                <a16:creationId xmlns:a16="http://schemas.microsoft.com/office/drawing/2014/main" id="{D0C3BAFA-D879-4CFF-81D8-6D5E441CB203}"/>
              </a:ext>
            </a:extLst>
          </p:cNvPr>
          <p:cNvSpPr>
            <a:spLocks noGrp="1"/>
          </p:cNvSpPr>
          <p:nvPr>
            <p:ph type="ftr" sz="quarter" idx="11"/>
          </p:nvPr>
        </p:nvSpPr>
        <p:spPr/>
        <p:txBody>
          <a:bodyPr/>
          <a:lstStyle/>
          <a:p>
            <a:pPr>
              <a:defRPr/>
            </a:pPr>
            <a:r>
              <a:rPr lang="en-US"/>
              <a:t>Goldfrank's Toxicologic emergencies</a:t>
            </a:r>
          </a:p>
        </p:txBody>
      </p:sp>
    </p:spTree>
  </p:cSld>
  <p:clrMapOvr>
    <a:masterClrMapping/>
  </p:clrMapOvr>
  <p:transition>
    <p:strips dir="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55AF4-4D03-448F-A6EF-6C000B0978DB}"/>
              </a:ext>
            </a:extLst>
          </p:cNvPr>
          <p:cNvSpPr>
            <a:spLocks noGrp="1"/>
          </p:cNvSpPr>
          <p:nvPr>
            <p:ph type="title"/>
          </p:nvPr>
        </p:nvSpPr>
        <p:spPr>
          <a:xfrm>
            <a:off x="457200" y="274638"/>
            <a:ext cx="8229600" cy="5368925"/>
          </a:xfrm>
        </p:spPr>
        <p:txBody>
          <a:bodyPr rtlCol="0">
            <a:normAutofit fontScale="90000"/>
          </a:bodyPr>
          <a:lstStyle/>
          <a:p>
            <a:pPr eaLnBrk="1" fontAlgn="auto" hangingPunct="1">
              <a:spcAft>
                <a:spcPts val="0"/>
              </a:spcAft>
              <a:defRPr/>
            </a:pPr>
            <a:r>
              <a:rPr lang="en-US" sz="6700" b="1" dirty="0"/>
              <a:t>Central Nervous System Toxicity</a:t>
            </a:r>
            <a:br>
              <a:rPr lang="en-US" dirty="0"/>
            </a:br>
            <a:r>
              <a:rPr lang="en-US" dirty="0" err="1"/>
              <a:t>flumazenil</a:t>
            </a:r>
            <a:r>
              <a:rPr lang="en-US" dirty="0"/>
              <a:t> </a:t>
            </a:r>
            <a:br>
              <a:rPr lang="en-US" dirty="0"/>
            </a:br>
            <a:r>
              <a:rPr lang="en-US" dirty="0" err="1"/>
              <a:t>physostigmine</a:t>
            </a:r>
            <a:r>
              <a:rPr lang="en-US" dirty="0"/>
              <a:t> </a:t>
            </a:r>
            <a:br>
              <a:rPr lang="en-US" dirty="0"/>
            </a:br>
            <a:r>
              <a:rPr lang="en-US" dirty="0"/>
              <a:t>Seizures Recurrent seizures, prolonged seizures</a:t>
            </a:r>
            <a:br>
              <a:rPr lang="en-US" dirty="0"/>
            </a:br>
            <a:r>
              <a:rPr lang="en-US" dirty="0"/>
              <a:t>Benzodiazepines barbiturates or </a:t>
            </a:r>
            <a:r>
              <a:rPr lang="en-US" dirty="0" err="1"/>
              <a:t>propofol</a:t>
            </a:r>
            <a:endParaRPr lang="en-US" dirty="0"/>
          </a:p>
        </p:txBody>
      </p:sp>
      <p:sp>
        <p:nvSpPr>
          <p:cNvPr id="4" name="Footer Placeholder 3">
            <a:extLst>
              <a:ext uri="{FF2B5EF4-FFF2-40B4-BE49-F238E27FC236}">
                <a16:creationId xmlns:a16="http://schemas.microsoft.com/office/drawing/2014/main" id="{C01E02A6-E943-4FCF-BE69-8E3E949DAEF2}"/>
              </a:ext>
            </a:extLst>
          </p:cNvPr>
          <p:cNvSpPr>
            <a:spLocks noGrp="1"/>
          </p:cNvSpPr>
          <p:nvPr>
            <p:ph type="ftr" sz="quarter" idx="11"/>
          </p:nvPr>
        </p:nvSpPr>
        <p:spPr/>
        <p:txBody>
          <a:bodyPr/>
          <a:lstStyle/>
          <a:p>
            <a:pPr>
              <a:defRPr/>
            </a:pPr>
            <a:r>
              <a:rPr lang="en-US"/>
              <a:t>Goldfrank's Toxicologic emergencies</a:t>
            </a:r>
          </a:p>
        </p:txBody>
      </p:sp>
    </p:spTree>
  </p:cSld>
  <p:clrMapOvr>
    <a:masterClrMapping/>
  </p:clrMapOvr>
  <p:transition>
    <p:push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6195E706-00B6-410D-AB84-F62545F3B306}"/>
              </a:ext>
            </a:extLst>
          </p:cNvPr>
          <p:cNvSpPr>
            <a:spLocks noGrp="1"/>
          </p:cNvSpPr>
          <p:nvPr>
            <p:ph type="title"/>
          </p:nvPr>
        </p:nvSpPr>
        <p:spPr>
          <a:xfrm>
            <a:off x="285750" y="1000125"/>
            <a:ext cx="8858250" cy="2571750"/>
          </a:xfrm>
        </p:spPr>
        <p:txBody>
          <a:bodyPr/>
          <a:lstStyle/>
          <a:p>
            <a:pPr eaLnBrk="1" hangingPunct="1"/>
            <a:r>
              <a:rPr lang="en-US" altLang="en-US" sz="7200" b="1"/>
              <a:t>Enhanced Elimination</a:t>
            </a:r>
            <a:br>
              <a:rPr lang="en-US" altLang="en-US"/>
            </a:br>
            <a:br>
              <a:rPr lang="en-US" altLang="en-US"/>
            </a:br>
            <a:r>
              <a:rPr lang="en-US" altLang="en-US"/>
              <a:t>multiple doses of activated charcoal</a:t>
            </a:r>
          </a:p>
        </p:txBody>
      </p:sp>
      <p:sp>
        <p:nvSpPr>
          <p:cNvPr id="3" name="Footer Placeholder 2">
            <a:extLst>
              <a:ext uri="{FF2B5EF4-FFF2-40B4-BE49-F238E27FC236}">
                <a16:creationId xmlns:a16="http://schemas.microsoft.com/office/drawing/2014/main" id="{923A2E62-6FBB-423C-9A46-561F51F51498}"/>
              </a:ext>
            </a:extLst>
          </p:cNvPr>
          <p:cNvSpPr>
            <a:spLocks noGrp="1"/>
          </p:cNvSpPr>
          <p:nvPr>
            <p:ph type="ftr" sz="quarter" idx="11"/>
          </p:nvPr>
        </p:nvSpPr>
        <p:spPr/>
        <p:txBody>
          <a:bodyPr/>
          <a:lstStyle/>
          <a:p>
            <a:pPr>
              <a:defRPr/>
            </a:pPr>
            <a:r>
              <a:rPr lang="en-US"/>
              <a:t>Goldfrank's Toxicologic emergencies</a:t>
            </a:r>
          </a:p>
        </p:txBody>
      </p:sp>
    </p:spTree>
  </p:cSld>
  <p:clrMapOvr>
    <a:masterClrMapping/>
  </p:clrMapOvr>
  <p:transition>
    <p:circle/>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23AFC7-C431-4FA7-8FF1-0D4E815B80D7}"/>
              </a:ext>
            </a:extLst>
          </p:cNvPr>
          <p:cNvSpPr>
            <a:spLocks noGrp="1"/>
          </p:cNvSpPr>
          <p:nvPr>
            <p:ph type="title"/>
          </p:nvPr>
        </p:nvSpPr>
        <p:spPr>
          <a:xfrm>
            <a:off x="457200" y="274638"/>
            <a:ext cx="8229600" cy="6083300"/>
          </a:xfrm>
        </p:spPr>
        <p:txBody>
          <a:bodyPr rtlCol="0">
            <a:normAutofit fontScale="90000"/>
          </a:bodyPr>
          <a:lstStyle/>
          <a:p>
            <a:pPr eaLnBrk="1" fontAlgn="auto" hangingPunct="1">
              <a:spcAft>
                <a:spcPts val="0"/>
              </a:spcAft>
              <a:defRPr/>
            </a:pPr>
            <a:r>
              <a:rPr lang="en-US" sz="5300" b="1" dirty="0"/>
              <a:t>HISTORY AND EPIDEMIOLOGY</a:t>
            </a:r>
            <a:br>
              <a:rPr lang="en-US" dirty="0"/>
            </a:br>
            <a:r>
              <a:rPr lang="en-US" dirty="0"/>
              <a:t> used in the treatment of depression, neuropathic pain, migraines, enuresis,</a:t>
            </a:r>
            <a:br>
              <a:rPr lang="en-US" dirty="0"/>
            </a:br>
            <a:r>
              <a:rPr lang="en-US" dirty="0"/>
              <a:t>and attention deficit hyperactivity disorder. </a:t>
            </a:r>
            <a:br>
              <a:rPr lang="en-US" dirty="0"/>
            </a:br>
            <a:r>
              <a:rPr lang="en-US" dirty="0"/>
              <a:t>From the 1960s until the late 1980s,</a:t>
            </a:r>
            <a:br>
              <a:rPr lang="en-US" dirty="0"/>
            </a:br>
            <a:r>
              <a:rPr lang="en-US" dirty="0"/>
              <a:t>the </a:t>
            </a:r>
            <a:r>
              <a:rPr lang="en-US" dirty="0" err="1"/>
              <a:t>tricyclic</a:t>
            </a:r>
            <a:r>
              <a:rPr lang="en-US" dirty="0"/>
              <a:t> antidepressants (TCAs) represented the major pharmacologic treatment</a:t>
            </a:r>
            <a:br>
              <a:rPr lang="en-US" dirty="0"/>
            </a:br>
            <a:r>
              <a:rPr lang="en-US" dirty="0"/>
              <a:t>for depression in the United States. </a:t>
            </a:r>
            <a:br>
              <a:rPr lang="en-US" dirty="0"/>
            </a:br>
            <a:endParaRPr lang="en-US" dirty="0"/>
          </a:p>
        </p:txBody>
      </p:sp>
      <p:sp>
        <p:nvSpPr>
          <p:cNvPr id="3" name="Footer Placeholder 2">
            <a:extLst>
              <a:ext uri="{FF2B5EF4-FFF2-40B4-BE49-F238E27FC236}">
                <a16:creationId xmlns:a16="http://schemas.microsoft.com/office/drawing/2014/main" id="{7D603C8B-5249-4F5C-82A8-C6558A5BA6F1}"/>
              </a:ext>
            </a:extLst>
          </p:cNvPr>
          <p:cNvSpPr>
            <a:spLocks noGrp="1"/>
          </p:cNvSpPr>
          <p:nvPr>
            <p:ph type="ftr" sz="quarter" idx="11"/>
          </p:nvPr>
        </p:nvSpPr>
        <p:spPr/>
        <p:txBody>
          <a:bodyPr/>
          <a:lstStyle/>
          <a:p>
            <a:pPr>
              <a:defRPr/>
            </a:pPr>
            <a:r>
              <a:rPr lang="en-US"/>
              <a:t>Goldfrank's Toxicologic emergencies</a:t>
            </a:r>
          </a:p>
        </p:txBody>
      </p:sp>
    </p:spTree>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0A167E6E-C79A-4C65-A419-D49FD063DA3F}"/>
              </a:ext>
            </a:extLst>
          </p:cNvPr>
          <p:cNvSpPr>
            <a:spLocks noGrp="1"/>
          </p:cNvSpPr>
          <p:nvPr>
            <p:ph type="title"/>
          </p:nvPr>
        </p:nvSpPr>
        <p:spPr>
          <a:xfrm>
            <a:off x="457200" y="500063"/>
            <a:ext cx="8229600" cy="6000750"/>
          </a:xfrm>
        </p:spPr>
        <p:txBody>
          <a:bodyPr/>
          <a:lstStyle/>
          <a:p>
            <a:pPr eaLnBrk="1" hangingPunct="1"/>
            <a:r>
              <a:rPr lang="en-US" altLang="en-US" sz="9600" b="1"/>
              <a:t>Hospital Admission Criteria</a:t>
            </a:r>
            <a:br>
              <a:rPr lang="en-US" altLang="en-US" sz="9600" b="1"/>
            </a:br>
            <a:endParaRPr lang="en-US" altLang="en-US" sz="9600" b="1"/>
          </a:p>
        </p:txBody>
      </p:sp>
      <p:sp>
        <p:nvSpPr>
          <p:cNvPr id="3" name="Footer Placeholder 2">
            <a:extLst>
              <a:ext uri="{FF2B5EF4-FFF2-40B4-BE49-F238E27FC236}">
                <a16:creationId xmlns:a16="http://schemas.microsoft.com/office/drawing/2014/main" id="{8CA6622A-132B-443D-AE16-8AE58545C578}"/>
              </a:ext>
            </a:extLst>
          </p:cNvPr>
          <p:cNvSpPr>
            <a:spLocks noGrp="1"/>
          </p:cNvSpPr>
          <p:nvPr>
            <p:ph type="ftr" sz="quarter" idx="11"/>
          </p:nvPr>
        </p:nvSpPr>
        <p:spPr/>
        <p:txBody>
          <a:bodyPr/>
          <a:lstStyle/>
          <a:p>
            <a:pPr>
              <a:defRPr/>
            </a:pPr>
            <a:r>
              <a:rPr lang="en-US"/>
              <a:t>Goldfrank's Toxicologic emergencies</a:t>
            </a:r>
          </a:p>
        </p:txBody>
      </p:sp>
    </p:spTree>
  </p:cSld>
  <p:clrMapOvr>
    <a:masterClrMapping/>
  </p:clrMapOvr>
  <p:transition>
    <p:wipe dir="u"/>
  </p:transition>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D15F2565-AD08-4CD7-AA2B-CE4F2F61CA45}"/>
              </a:ext>
            </a:extLst>
          </p:cNvPr>
          <p:cNvSpPr>
            <a:spLocks noGrp="1"/>
          </p:cNvSpPr>
          <p:nvPr>
            <p:ph type="title"/>
          </p:nvPr>
        </p:nvSpPr>
        <p:spPr>
          <a:xfrm>
            <a:off x="457200" y="274638"/>
            <a:ext cx="8229600" cy="3725862"/>
          </a:xfrm>
        </p:spPr>
        <p:txBody>
          <a:bodyPr/>
          <a:lstStyle/>
          <a:p>
            <a:pPr eaLnBrk="1" hangingPunct="1"/>
            <a:r>
              <a:rPr lang="en-US" altLang="en-US" sz="15900" b="1">
                <a:latin typeface="Arial Rounded MT Bold" panose="020F0704030504030204" pitchFamily="34" charset="0"/>
              </a:rPr>
              <a:t>?</a:t>
            </a:r>
            <a:endParaRPr lang="fa-IR" altLang="en-US" sz="15900" b="1">
              <a:latin typeface="Arial Rounded MT Bold" panose="020F0704030504030204" pitchFamily="34" charset="0"/>
            </a:endParaRPr>
          </a:p>
        </p:txBody>
      </p:sp>
      <p:sp>
        <p:nvSpPr>
          <p:cNvPr id="3" name="Footer Placeholder 2">
            <a:extLst>
              <a:ext uri="{FF2B5EF4-FFF2-40B4-BE49-F238E27FC236}">
                <a16:creationId xmlns:a16="http://schemas.microsoft.com/office/drawing/2014/main" id="{1669409A-60B4-4FAF-B24F-A3FA51ED39F2}"/>
              </a:ext>
            </a:extLst>
          </p:cNvPr>
          <p:cNvSpPr>
            <a:spLocks noGrp="1"/>
          </p:cNvSpPr>
          <p:nvPr>
            <p:ph type="ftr" sz="quarter" idx="11"/>
          </p:nvPr>
        </p:nvSpPr>
        <p:spPr/>
        <p:txBody>
          <a:bodyPr/>
          <a:lstStyle/>
          <a:p>
            <a:pPr>
              <a:defRPr/>
            </a:pPr>
            <a:r>
              <a:rPr lang="en-US"/>
              <a:t>Goldfrank's Toxicologic emergencies</a:t>
            </a:r>
          </a:p>
        </p:txBody>
      </p:sp>
      <p:sp>
        <p:nvSpPr>
          <p:cNvPr id="45060" name="TextBox 4">
            <a:extLst>
              <a:ext uri="{FF2B5EF4-FFF2-40B4-BE49-F238E27FC236}">
                <a16:creationId xmlns:a16="http://schemas.microsoft.com/office/drawing/2014/main" id="{A992EC2D-D354-4E2F-82AB-9A2B076C7399}"/>
              </a:ext>
            </a:extLst>
          </p:cNvPr>
          <p:cNvSpPr txBox="1">
            <a:spLocks noChangeArrowheads="1"/>
          </p:cNvSpPr>
          <p:nvPr/>
        </p:nvSpPr>
        <p:spPr bwMode="auto">
          <a:xfrm>
            <a:off x="0" y="6583363"/>
            <a:ext cx="863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spcBef>
                <a:spcPct val="0"/>
              </a:spcBef>
              <a:buFontTx/>
              <a:buNone/>
            </a:pPr>
            <a:r>
              <a:rPr lang="en-US" altLang="en-US" sz="200" b="1" i="1">
                <a:solidFill>
                  <a:srgbClr val="0000FF"/>
                </a:solidFill>
                <a:latin typeface="Times New Roman" panose="02020603050405020304" pitchFamily="18" charset="0"/>
              </a:rPr>
              <a:t>Dr.Ali Ostadi</a:t>
            </a:r>
            <a:br>
              <a:rPr lang="en-US" altLang="en-US" sz="200" b="1" i="1">
                <a:solidFill>
                  <a:srgbClr val="0000FF"/>
                </a:solidFill>
                <a:latin typeface="Times New Roman" panose="02020603050405020304" pitchFamily="18" charset="0"/>
              </a:rPr>
            </a:br>
            <a:r>
              <a:rPr lang="en-US" altLang="en-US" sz="200" b="1" i="1">
                <a:solidFill>
                  <a:srgbClr val="0000FF"/>
                </a:solidFill>
                <a:latin typeface="Times New Roman" panose="02020603050405020304" pitchFamily="18" charset="0"/>
              </a:rPr>
              <a:t>Associate Professor of Forensic Medicine and Toxicology</a:t>
            </a:r>
            <a:br>
              <a:rPr lang="en-US" altLang="en-US" sz="200" b="1" i="1">
                <a:solidFill>
                  <a:srgbClr val="0000FF"/>
                </a:solidFill>
                <a:latin typeface="Times New Roman" panose="02020603050405020304" pitchFamily="18" charset="0"/>
              </a:rPr>
            </a:br>
            <a:r>
              <a:rPr lang="en-US" altLang="en-US" sz="200" b="1" i="1">
                <a:solidFill>
                  <a:srgbClr val="0000FF"/>
                </a:solidFill>
                <a:latin typeface="Times New Roman" panose="02020603050405020304" pitchFamily="18" charset="0"/>
              </a:rPr>
              <a:t>Fellowship of clinical toxicology &amp;poisoning</a:t>
            </a:r>
            <a:br>
              <a:rPr lang="en-US" altLang="en-US" sz="200" b="1" i="1">
                <a:solidFill>
                  <a:srgbClr val="0000FF"/>
                </a:solidFill>
                <a:latin typeface="Times New Roman" panose="02020603050405020304" pitchFamily="18" charset="0"/>
              </a:rPr>
            </a:br>
            <a:r>
              <a:rPr lang="en-US" altLang="en-US" sz="200" b="1" i="1">
                <a:solidFill>
                  <a:srgbClr val="0000FF"/>
                </a:solidFill>
                <a:latin typeface="Times New Roman" panose="02020603050405020304" pitchFamily="18" charset="0"/>
              </a:rPr>
              <a:t>Department of Internal Medicine </a:t>
            </a:r>
            <a:br>
              <a:rPr lang="en-US" altLang="en-US" sz="200" b="1" i="1">
                <a:solidFill>
                  <a:srgbClr val="0000FF"/>
                </a:solidFill>
                <a:latin typeface="Times New Roman" panose="02020603050405020304" pitchFamily="18" charset="0"/>
              </a:rPr>
            </a:br>
            <a:r>
              <a:rPr lang="en-US" altLang="en-US" sz="200" b="1" i="1">
                <a:solidFill>
                  <a:srgbClr val="0000FF"/>
                </a:solidFill>
                <a:latin typeface="Times New Roman" panose="02020603050405020304" pitchFamily="18" charset="0"/>
              </a:rPr>
              <a:t>Tabriz University of Medical Sciences</a:t>
            </a:r>
          </a:p>
        </p:txBody>
      </p:sp>
    </p:spTree>
  </p:cSld>
  <p:clrMapOvr>
    <a:masterClrMapping/>
  </p:clrMapOvr>
  <p:transition>
    <p:wheel/>
  </p:transition>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400DF-70EF-4269-B936-C759FECB8772}"/>
              </a:ext>
            </a:extLst>
          </p:cNvPr>
          <p:cNvSpPr>
            <a:spLocks noGrp="1"/>
          </p:cNvSpPr>
          <p:nvPr>
            <p:ph type="title"/>
          </p:nvPr>
        </p:nvSpPr>
        <p:spPr>
          <a:xfrm>
            <a:off x="457200" y="144463"/>
            <a:ext cx="8229600" cy="6011862"/>
          </a:xfrm>
        </p:spPr>
        <p:txBody>
          <a:bodyPr rtlCol="0">
            <a:noAutofit/>
          </a:bodyPr>
          <a:lstStyle/>
          <a:p>
            <a:pPr eaLnBrk="1" fontAlgn="auto" hangingPunct="1">
              <a:spcAft>
                <a:spcPts val="0"/>
              </a:spcAft>
              <a:defRPr/>
            </a:pPr>
            <a:r>
              <a:rPr lang="en-US" sz="20000" b="1" dirty="0">
                <a:solidFill>
                  <a:schemeClr val="tx2">
                    <a:lumMod val="60000"/>
                    <a:lumOff val="40000"/>
                  </a:schemeClr>
                </a:solidFill>
                <a:latin typeface="Angsana New" pitchFamily="18" charset="-34"/>
                <a:cs typeface="Angsana New" pitchFamily="18" charset="-34"/>
              </a:rPr>
              <a:t>END</a:t>
            </a:r>
            <a:endParaRPr lang="fa-IR" sz="20000" b="1" dirty="0">
              <a:solidFill>
                <a:schemeClr val="tx2">
                  <a:lumMod val="60000"/>
                  <a:lumOff val="40000"/>
                </a:schemeClr>
              </a:solidFill>
              <a:latin typeface="Angsana New" pitchFamily="18" charset="-34"/>
            </a:endParaRPr>
          </a:p>
        </p:txBody>
      </p:sp>
      <p:sp>
        <p:nvSpPr>
          <p:cNvPr id="4" name="Footer Placeholder 3">
            <a:extLst>
              <a:ext uri="{FF2B5EF4-FFF2-40B4-BE49-F238E27FC236}">
                <a16:creationId xmlns:a16="http://schemas.microsoft.com/office/drawing/2014/main" id="{60FA9447-948B-4E3E-8E79-A7C7E7A5BD82}"/>
              </a:ext>
            </a:extLst>
          </p:cNvPr>
          <p:cNvSpPr>
            <a:spLocks noGrp="1"/>
          </p:cNvSpPr>
          <p:nvPr>
            <p:ph type="ftr" sz="quarter" idx="11"/>
          </p:nvPr>
        </p:nvSpPr>
        <p:spPr/>
        <p:txBody>
          <a:bodyPr/>
          <a:lstStyle/>
          <a:p>
            <a:pPr>
              <a:defRPr/>
            </a:pPr>
            <a:r>
              <a:rPr lang="en-US" dirty="0" err="1"/>
              <a:t>Goldfrank's</a:t>
            </a:r>
            <a:r>
              <a:rPr lang="en-US" dirty="0"/>
              <a:t> </a:t>
            </a:r>
            <a:r>
              <a:rPr lang="en-US" dirty="0" err="1"/>
              <a:t>Toxicologic</a:t>
            </a:r>
            <a:r>
              <a:rPr lang="en-US" dirty="0"/>
              <a:t> emergencies</a:t>
            </a:r>
          </a:p>
        </p:txBody>
      </p:sp>
      <p:sp>
        <p:nvSpPr>
          <p:cNvPr id="46084" name="TextBox 4">
            <a:extLst>
              <a:ext uri="{FF2B5EF4-FFF2-40B4-BE49-F238E27FC236}">
                <a16:creationId xmlns:a16="http://schemas.microsoft.com/office/drawing/2014/main" id="{F5367A7D-54E1-451D-ACB9-31E32CE781F0}"/>
              </a:ext>
            </a:extLst>
          </p:cNvPr>
          <p:cNvSpPr txBox="1">
            <a:spLocks noChangeArrowheads="1"/>
          </p:cNvSpPr>
          <p:nvPr/>
        </p:nvSpPr>
        <p:spPr bwMode="auto">
          <a:xfrm>
            <a:off x="-7938" y="6630988"/>
            <a:ext cx="863601"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spcBef>
                <a:spcPct val="0"/>
              </a:spcBef>
              <a:buFontTx/>
              <a:buNone/>
            </a:pPr>
            <a:r>
              <a:rPr lang="en-US" altLang="en-US" sz="200" b="1" i="1">
                <a:solidFill>
                  <a:srgbClr val="0000FF"/>
                </a:solidFill>
                <a:latin typeface="Times New Roman" panose="02020603050405020304" pitchFamily="18" charset="0"/>
              </a:rPr>
              <a:t>Dr.Ali Ostadi</a:t>
            </a:r>
            <a:br>
              <a:rPr lang="en-US" altLang="en-US" sz="200" b="1" i="1">
                <a:solidFill>
                  <a:srgbClr val="0000FF"/>
                </a:solidFill>
                <a:latin typeface="Times New Roman" panose="02020603050405020304" pitchFamily="18" charset="0"/>
              </a:rPr>
            </a:br>
            <a:r>
              <a:rPr lang="en-US" altLang="en-US" sz="200" b="1" i="1">
                <a:solidFill>
                  <a:srgbClr val="0000FF"/>
                </a:solidFill>
                <a:latin typeface="Times New Roman" panose="02020603050405020304" pitchFamily="18" charset="0"/>
              </a:rPr>
              <a:t>Associate Professor of Forensic Medicine and Toxicology</a:t>
            </a:r>
            <a:br>
              <a:rPr lang="en-US" altLang="en-US" sz="200" b="1" i="1">
                <a:solidFill>
                  <a:srgbClr val="0000FF"/>
                </a:solidFill>
                <a:latin typeface="Times New Roman" panose="02020603050405020304" pitchFamily="18" charset="0"/>
              </a:rPr>
            </a:br>
            <a:r>
              <a:rPr lang="en-US" altLang="en-US" sz="200" b="1" i="1">
                <a:solidFill>
                  <a:srgbClr val="0000FF"/>
                </a:solidFill>
                <a:latin typeface="Times New Roman" panose="02020603050405020304" pitchFamily="18" charset="0"/>
              </a:rPr>
              <a:t>Fellowship of clinical toxicology &amp;poisoning</a:t>
            </a:r>
            <a:br>
              <a:rPr lang="en-US" altLang="en-US" sz="200" b="1" i="1">
                <a:solidFill>
                  <a:srgbClr val="0000FF"/>
                </a:solidFill>
                <a:latin typeface="Times New Roman" panose="02020603050405020304" pitchFamily="18" charset="0"/>
              </a:rPr>
            </a:br>
            <a:r>
              <a:rPr lang="en-US" altLang="en-US" sz="200" b="1" i="1">
                <a:solidFill>
                  <a:srgbClr val="0000FF"/>
                </a:solidFill>
                <a:latin typeface="Times New Roman" panose="02020603050405020304" pitchFamily="18" charset="0"/>
              </a:rPr>
              <a:t>Department of Internal Medicine </a:t>
            </a:r>
            <a:br>
              <a:rPr lang="en-US" altLang="en-US" sz="200" b="1" i="1">
                <a:solidFill>
                  <a:srgbClr val="0000FF"/>
                </a:solidFill>
                <a:latin typeface="Times New Roman" panose="02020603050405020304" pitchFamily="18" charset="0"/>
              </a:rPr>
            </a:br>
            <a:r>
              <a:rPr lang="en-US" altLang="en-US" sz="200" b="1" i="1">
                <a:solidFill>
                  <a:srgbClr val="0000FF"/>
                </a:solidFill>
                <a:latin typeface="Times New Roman" panose="02020603050405020304" pitchFamily="18" charset="0"/>
              </a:rPr>
              <a:t>Tabriz University of Medical Sciences</a:t>
            </a: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6AC219BF-3893-421C-9CCB-5DF64B022DBC}"/>
              </a:ext>
            </a:extLst>
          </p:cNvPr>
          <p:cNvSpPr>
            <a:spLocks noGrp="1"/>
          </p:cNvSpPr>
          <p:nvPr>
            <p:ph type="title"/>
          </p:nvPr>
        </p:nvSpPr>
        <p:spPr>
          <a:xfrm>
            <a:off x="500063" y="357188"/>
            <a:ext cx="8229600" cy="5357812"/>
          </a:xfrm>
        </p:spPr>
        <p:txBody>
          <a:bodyPr/>
          <a:lstStyle/>
          <a:p>
            <a:pPr eaLnBrk="1" hangingPunct="1"/>
            <a:r>
              <a:rPr lang="en-US" altLang="en-US" sz="7200" b="1"/>
              <a:t>PHARMACOLOGY</a:t>
            </a:r>
            <a:br>
              <a:rPr lang="en-US" altLang="en-US"/>
            </a:br>
            <a:r>
              <a:rPr lang="en-US" altLang="en-US"/>
              <a:t>inhibit the presynaptic reuptake of</a:t>
            </a:r>
            <a:br>
              <a:rPr lang="en-US" altLang="en-US"/>
            </a:br>
            <a:r>
              <a:rPr lang="en-US" altLang="en-US"/>
              <a:t>norepinephrine and/or serotonin and thus functionally increase the amount of</a:t>
            </a:r>
            <a:br>
              <a:rPr lang="en-US" altLang="en-US"/>
            </a:br>
            <a:r>
              <a:rPr lang="en-US" altLang="en-US"/>
              <a:t>these neurotransmitters at central nervous system (CNS) receptors. </a:t>
            </a:r>
          </a:p>
        </p:txBody>
      </p:sp>
      <p:sp>
        <p:nvSpPr>
          <p:cNvPr id="3" name="Footer Placeholder 2">
            <a:extLst>
              <a:ext uri="{FF2B5EF4-FFF2-40B4-BE49-F238E27FC236}">
                <a16:creationId xmlns:a16="http://schemas.microsoft.com/office/drawing/2014/main" id="{00E03166-15E8-44E5-9292-8965AEB712C2}"/>
              </a:ext>
            </a:extLst>
          </p:cNvPr>
          <p:cNvSpPr>
            <a:spLocks noGrp="1"/>
          </p:cNvSpPr>
          <p:nvPr>
            <p:ph type="ftr" sz="quarter" idx="11"/>
          </p:nvPr>
        </p:nvSpPr>
        <p:spPr/>
        <p:txBody>
          <a:bodyPr/>
          <a:lstStyle/>
          <a:p>
            <a:pPr>
              <a:defRPr/>
            </a:pPr>
            <a:r>
              <a:rPr lang="en-US"/>
              <a:t>Goldfrank's Toxicologic emergencies</a:t>
            </a:r>
          </a:p>
        </p:txBody>
      </p:sp>
    </p:spTree>
  </p:cSld>
  <p:clrMapOvr>
    <a:masterClrMapping/>
  </p:clrMapOvr>
  <p:transition>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747E2-322E-444D-B8F3-27984DBD13AC}"/>
              </a:ext>
            </a:extLst>
          </p:cNvPr>
          <p:cNvSpPr>
            <a:spLocks noGrp="1"/>
          </p:cNvSpPr>
          <p:nvPr>
            <p:ph type="title"/>
          </p:nvPr>
        </p:nvSpPr>
        <p:spPr>
          <a:xfrm>
            <a:off x="457200" y="274638"/>
            <a:ext cx="8229600" cy="5170487"/>
          </a:xfrm>
        </p:spPr>
        <p:txBody>
          <a:bodyPr/>
          <a:lstStyle/>
          <a:p>
            <a:pPr algn="l">
              <a:defRPr/>
            </a:pP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a:t>
            </a:r>
            <a:r>
              <a:rPr lang="en-US" sz="3600" b="1" dirty="0">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Inhibition of </a:t>
            </a:r>
            <a:r>
              <a:rPr lang="en-US" sz="2800" b="1" dirty="0" err="1">
                <a:effectLst>
                  <a:outerShdw blurRad="38100" dist="38100" dir="2700000" algn="tl">
                    <a:srgbClr val="000000">
                      <a:alpha val="43137"/>
                    </a:srgbClr>
                  </a:outerShdw>
                </a:effectLst>
              </a:rPr>
              <a:t>presynaptic</a:t>
            </a:r>
            <a:r>
              <a:rPr lang="en-US" sz="2800" b="1" dirty="0">
                <a:effectLst>
                  <a:outerShdw blurRad="38100" dist="38100" dir="2700000" algn="tl">
                    <a:srgbClr val="000000">
                      <a:alpha val="43137"/>
                    </a:srgbClr>
                  </a:outerShdw>
                </a:effectLst>
              </a:rPr>
              <a:t> neurotransmitter reuptake (</a:t>
            </a:r>
            <a:r>
              <a:rPr lang="en-US" sz="2800" b="1" dirty="0" err="1">
                <a:effectLst>
                  <a:outerShdw blurRad="38100" dist="38100" dir="2700000" algn="tl">
                    <a:srgbClr val="000000">
                      <a:alpha val="43137"/>
                    </a:srgbClr>
                  </a:outerShdw>
                </a:effectLst>
              </a:rPr>
              <a:t>norepinephrine</a:t>
            </a:r>
            <a:r>
              <a:rPr lang="en-US" sz="2800" b="1" dirty="0">
                <a:effectLst>
                  <a:outerShdw blurRad="38100" dist="38100" dir="2700000" algn="tl">
                    <a:srgbClr val="000000">
                      <a:alpha val="43137"/>
                    </a:srgbClr>
                  </a:outerShdw>
                </a:effectLst>
              </a:rPr>
              <a:t> and serotonin)</a:t>
            </a:r>
            <a:br>
              <a:rPr lang="en-US" sz="36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 Blockade of cardiac fast sodium channels</a:t>
            </a:r>
            <a:br>
              <a:rPr lang="en-US" sz="36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 Antagonism of central and peripheral </a:t>
            </a:r>
            <a:r>
              <a:rPr lang="en-US" sz="2800" b="1" dirty="0" err="1">
                <a:effectLst>
                  <a:outerShdw blurRad="38100" dist="38100" dir="2700000" algn="tl">
                    <a:srgbClr val="000000">
                      <a:alpha val="43137"/>
                    </a:srgbClr>
                  </a:outerShdw>
                </a:effectLst>
              </a:rPr>
              <a:t>muscarinic</a:t>
            </a:r>
            <a:r>
              <a:rPr lang="en-US" sz="2800" b="1" dirty="0">
                <a:effectLst>
                  <a:outerShdw blurRad="38100" dist="38100" dir="2700000" algn="tl">
                    <a:srgbClr val="000000">
                      <a:alpha val="43137"/>
                    </a:srgbClr>
                  </a:outerShdw>
                </a:effectLst>
              </a:rPr>
              <a:t> acetylcholine receptors</a:t>
            </a:r>
            <a:br>
              <a:rPr lang="en-US" sz="3600" b="1" dirty="0">
                <a:effectLst>
                  <a:outerShdw blurRad="38100" dist="38100" dir="2700000" algn="tl">
                    <a:srgbClr val="000000">
                      <a:alpha val="43137"/>
                    </a:srgbClr>
                  </a:outerShdw>
                </a:effectLst>
              </a:rPr>
            </a:br>
            <a:r>
              <a:rPr lang="en-US" sz="2800" b="1" dirty="0">
                <a:effectLst>
                  <a:outerShdw blurRad="38100" dist="38100" dir="2700000" algn="tl">
                    <a:srgbClr val="000000">
                      <a:alpha val="43137"/>
                    </a:srgbClr>
                  </a:outerShdw>
                </a:effectLst>
              </a:rPr>
              <a:t> • Antagonism of peripheral alpha-1 adrenergic receptors</a:t>
            </a:r>
            <a:br>
              <a:rPr lang="en-US" sz="36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 Antagonism of histamine (H1) receptors</a:t>
            </a:r>
            <a:br>
              <a:rPr lang="en-US" sz="36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 Antagonism of CNS gamma-</a:t>
            </a:r>
            <a:r>
              <a:rPr lang="en-US" sz="2800" b="1" dirty="0" err="1">
                <a:effectLst>
                  <a:outerShdw blurRad="38100" dist="38100" dir="2700000" algn="tl">
                    <a:srgbClr val="000000">
                      <a:alpha val="43137"/>
                    </a:srgbClr>
                  </a:outerShdw>
                </a:effectLst>
              </a:rPr>
              <a:t>aminobutyric</a:t>
            </a:r>
            <a:r>
              <a:rPr lang="en-US" sz="2800" b="1" dirty="0">
                <a:effectLst>
                  <a:outerShdw blurRad="38100" dist="38100" dir="2700000" algn="tl">
                    <a:srgbClr val="000000">
                      <a:alpha val="43137"/>
                    </a:srgbClr>
                  </a:outerShdw>
                </a:effectLst>
              </a:rPr>
              <a:t> acid (GABA) A receptors</a:t>
            </a:r>
          </a:p>
        </p:txBody>
      </p:sp>
      <p:sp>
        <p:nvSpPr>
          <p:cNvPr id="4" name="Footer Placeholder 3">
            <a:extLst>
              <a:ext uri="{FF2B5EF4-FFF2-40B4-BE49-F238E27FC236}">
                <a16:creationId xmlns:a16="http://schemas.microsoft.com/office/drawing/2014/main" id="{4F656A3A-A53F-4DCA-A0BA-FD968021D21C}"/>
              </a:ext>
            </a:extLst>
          </p:cNvPr>
          <p:cNvSpPr>
            <a:spLocks noGrp="1"/>
          </p:cNvSpPr>
          <p:nvPr>
            <p:ph type="ftr" sz="quarter" idx="11"/>
          </p:nvPr>
        </p:nvSpPr>
        <p:spPr/>
        <p:txBody>
          <a:bodyPr/>
          <a:lstStyle/>
          <a:p>
            <a:pPr>
              <a:defRPr/>
            </a:pPr>
            <a:r>
              <a:rPr lang="en-US"/>
              <a:t>Goldfrank's Toxicologic emergencies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113A690E-C42C-4A6E-B077-8A114208322D}"/>
              </a:ext>
            </a:extLst>
          </p:cNvPr>
          <p:cNvSpPr>
            <a:spLocks noGrp="1"/>
          </p:cNvSpPr>
          <p:nvPr>
            <p:ph type="title"/>
          </p:nvPr>
        </p:nvSpPr>
        <p:spPr>
          <a:xfrm>
            <a:off x="500063" y="214313"/>
            <a:ext cx="8229600" cy="6215062"/>
          </a:xfrm>
        </p:spPr>
        <p:txBody>
          <a:bodyPr/>
          <a:lstStyle/>
          <a:p>
            <a:pPr eaLnBrk="1" hangingPunct="1"/>
            <a:r>
              <a:rPr lang="en-US" altLang="en-US" sz="5400" b="1"/>
              <a:t>PHARMACOKINETICS AND TOXICOKINETICS</a:t>
            </a:r>
            <a:br>
              <a:rPr lang="en-US" altLang="en-US"/>
            </a:br>
            <a:r>
              <a:rPr lang="en-US" altLang="en-US"/>
              <a:t>rapidly and almost completely absorbed from the gastrointestinal</a:t>
            </a:r>
            <a:br>
              <a:rPr lang="en-US" altLang="en-US"/>
            </a:br>
            <a:r>
              <a:rPr lang="en-US" altLang="en-US"/>
              <a:t>tract, with peak concentrations 2–8 hours after administration of a</a:t>
            </a:r>
            <a:br>
              <a:rPr lang="en-US" altLang="en-US"/>
            </a:br>
            <a:r>
              <a:rPr lang="en-US" altLang="en-US"/>
              <a:t>therapeutic dose</a:t>
            </a:r>
          </a:p>
        </p:txBody>
      </p:sp>
      <p:sp>
        <p:nvSpPr>
          <p:cNvPr id="3" name="Footer Placeholder 2">
            <a:extLst>
              <a:ext uri="{FF2B5EF4-FFF2-40B4-BE49-F238E27FC236}">
                <a16:creationId xmlns:a16="http://schemas.microsoft.com/office/drawing/2014/main" id="{ED4938B1-2FB0-4FF2-BD25-A19A2CD578A0}"/>
              </a:ext>
            </a:extLst>
          </p:cNvPr>
          <p:cNvSpPr>
            <a:spLocks noGrp="1"/>
          </p:cNvSpPr>
          <p:nvPr>
            <p:ph type="ftr" sz="quarter" idx="11"/>
          </p:nvPr>
        </p:nvSpPr>
        <p:spPr/>
        <p:txBody>
          <a:bodyPr/>
          <a:lstStyle/>
          <a:p>
            <a:pPr>
              <a:defRPr/>
            </a:pPr>
            <a:r>
              <a:rPr lang="en-US"/>
              <a:t>Goldfrank's Toxicologic emergencies</a:t>
            </a: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C7165-474F-4C19-8087-E3B4D266B114}"/>
              </a:ext>
            </a:extLst>
          </p:cNvPr>
          <p:cNvSpPr>
            <a:spLocks noGrp="1"/>
          </p:cNvSpPr>
          <p:nvPr>
            <p:ph type="title"/>
          </p:nvPr>
        </p:nvSpPr>
        <p:spPr>
          <a:xfrm>
            <a:off x="457200" y="274638"/>
            <a:ext cx="8229600" cy="5226050"/>
          </a:xfrm>
        </p:spPr>
        <p:txBody>
          <a:bodyPr rtlCol="0">
            <a:normAutofit fontScale="90000"/>
          </a:bodyPr>
          <a:lstStyle/>
          <a:p>
            <a:pPr eaLnBrk="1" fontAlgn="auto" hangingPunct="1">
              <a:spcAft>
                <a:spcPts val="0"/>
              </a:spcAft>
              <a:defRPr/>
            </a:pPr>
            <a:r>
              <a:rPr lang="en-US" dirty="0"/>
              <a:t>Elimination half-lives for therapeutic doses of CAs vary from 7–58 hours (54–92 hours for </a:t>
            </a:r>
            <a:r>
              <a:rPr lang="en-US" dirty="0" err="1"/>
              <a:t>protriptyline</a:t>
            </a:r>
            <a:r>
              <a:rPr lang="en-US" dirty="0"/>
              <a:t>),</a:t>
            </a:r>
            <a:br>
              <a:rPr lang="en-US" dirty="0"/>
            </a:br>
            <a:r>
              <a:rPr lang="en-US" dirty="0"/>
              <a:t> with even longer half-lives in the elderly. Finally, less</a:t>
            </a:r>
            <a:br>
              <a:rPr lang="en-US" dirty="0"/>
            </a:br>
            <a:r>
              <a:rPr lang="en-US" dirty="0"/>
              <a:t>than 5% of CAs are excreted by the kidney unchanged</a:t>
            </a:r>
          </a:p>
        </p:txBody>
      </p:sp>
      <p:sp>
        <p:nvSpPr>
          <p:cNvPr id="4" name="Footer Placeholder 3">
            <a:extLst>
              <a:ext uri="{FF2B5EF4-FFF2-40B4-BE49-F238E27FC236}">
                <a16:creationId xmlns:a16="http://schemas.microsoft.com/office/drawing/2014/main" id="{FB1294CB-80AF-42BB-8E6B-0BBF683C359D}"/>
              </a:ext>
            </a:extLst>
          </p:cNvPr>
          <p:cNvSpPr>
            <a:spLocks noGrp="1"/>
          </p:cNvSpPr>
          <p:nvPr>
            <p:ph type="ftr" sz="quarter" idx="11"/>
          </p:nvPr>
        </p:nvSpPr>
        <p:spPr/>
        <p:txBody>
          <a:bodyPr/>
          <a:lstStyle/>
          <a:p>
            <a:pPr>
              <a:defRPr/>
            </a:pPr>
            <a:r>
              <a:rPr lang="en-US"/>
              <a:t>Goldfrank's Toxicologic emergencies</a:t>
            </a: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E8BF8DB6-AC1B-4335-AADD-357D91CD5218}"/>
              </a:ext>
            </a:extLst>
          </p:cNvPr>
          <p:cNvSpPr>
            <a:spLocks noGrp="1"/>
          </p:cNvSpPr>
          <p:nvPr>
            <p:ph type="title"/>
          </p:nvPr>
        </p:nvSpPr>
        <p:spPr>
          <a:xfrm>
            <a:off x="457200" y="274638"/>
            <a:ext cx="8229600" cy="6034087"/>
          </a:xfrm>
        </p:spPr>
        <p:txBody>
          <a:bodyPr/>
          <a:lstStyle/>
          <a:p>
            <a:r>
              <a:rPr lang="en-US" altLang="en-US" sz="4000" b="1"/>
              <a:t>Highly lipophilic</a:t>
            </a:r>
            <a:br>
              <a:rPr lang="en-US" altLang="en-US" sz="4000" b="1"/>
            </a:br>
            <a:r>
              <a:rPr lang="en-US" altLang="en-US" sz="4000" b="1"/>
              <a:t>Readily crosses blood-brain barrier</a:t>
            </a:r>
            <a:br>
              <a:rPr lang="en-US" altLang="en-US" sz="4000" b="1"/>
            </a:br>
            <a:r>
              <a:rPr lang="en-US" altLang="en-US" sz="4000" b="1"/>
              <a:t>Peak levels occur 2-6 hours post ingestion</a:t>
            </a:r>
            <a:br>
              <a:rPr lang="en-US" altLang="en-US" sz="4000" b="1"/>
            </a:br>
            <a:r>
              <a:rPr lang="en-US" altLang="en-US" sz="4000" b="1"/>
              <a:t>Decreased gut motility may prolong absorption</a:t>
            </a:r>
            <a:br>
              <a:rPr lang="en-US" altLang="en-US" sz="4000" b="1"/>
            </a:br>
            <a:r>
              <a:rPr lang="en-US" altLang="en-US" sz="4000" b="1"/>
              <a:t>Highly protein bound</a:t>
            </a:r>
            <a:br>
              <a:rPr lang="en-US" altLang="en-US" sz="4000" b="1"/>
            </a:br>
            <a:r>
              <a:rPr lang="en-US" altLang="en-US" sz="4000" b="1"/>
              <a:t>Tissue levels up to 100 times plasma level</a:t>
            </a:r>
            <a:br>
              <a:rPr lang="en-US" altLang="en-US" sz="4000" b="1"/>
            </a:br>
            <a:r>
              <a:rPr lang="en-US" altLang="en-US" sz="4000" b="1"/>
              <a:t>Only 1-2% total-body TCA in plasma</a:t>
            </a:r>
          </a:p>
        </p:txBody>
      </p:sp>
      <p:sp>
        <p:nvSpPr>
          <p:cNvPr id="2" name="Footer Placeholder 1">
            <a:extLst>
              <a:ext uri="{FF2B5EF4-FFF2-40B4-BE49-F238E27FC236}">
                <a16:creationId xmlns:a16="http://schemas.microsoft.com/office/drawing/2014/main" id="{9420EF5D-1228-4B9F-82CD-10271968B101}"/>
              </a:ext>
            </a:extLst>
          </p:cNvPr>
          <p:cNvSpPr>
            <a:spLocks noGrp="1"/>
          </p:cNvSpPr>
          <p:nvPr>
            <p:ph type="ftr" sz="quarter" idx="11"/>
          </p:nvPr>
        </p:nvSpPr>
        <p:spPr/>
        <p:txBody>
          <a:bodyPr/>
          <a:lstStyle/>
          <a:p>
            <a:pPr>
              <a:defRPr/>
            </a:pPr>
            <a:r>
              <a:rPr lang="en-US"/>
              <a:t>Goldfrank's Toxicologic emergencies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به نام خدا&amp;quot;&quot;/&gt;&lt;property id=&quot;20307&quot; value=&quot;257&quot;/&gt;&lt;/object&gt;&lt;object type=&quot;3&quot; unique_id=&quot;10005&quot;&gt;&lt;property id=&quot;20148&quot; value=&quot;5&quot;/&gt;&lt;property id=&quot;20300&quot; value=&quot;Slide 2 - &amp;quot;Cyclic antidepressants&amp;#x0D;&amp;#x0A;&amp;quot;&quot;/&gt;&lt;property id=&quot;20307&quot; value=&quot;258&quot;/&gt;&lt;/object&gt;&lt;object type=&quot;3&quot; unique_id=&quot;10006&quot;&gt;&lt;property id=&quot;20148&quot; value=&quot;5&quot;/&gt;&lt;property id=&quot;20300&quot; value=&quot;Slide 4 - &amp;quot;HISTORY AND EPIDEMIOLOGY&amp;#x0D;&amp;#x0A; used in the treatment of depression, neuropathic pain, migraines, enuresis,&amp;#x0D;&amp;#x0A;and attention&quot;/&gt;&lt;property id=&quot;20307&quot; value=&quot;259&quot;/&gt;&lt;/object&gt;&lt;object type=&quot;3&quot; unique_id=&quot;10007&quot;&gt;&lt;property id=&quot;20148&quot; value=&quot;5&quot;/&gt;&lt;property id=&quot;20300&quot; value=&quot;Slide 5 - &amp;quot;PHARMACOLOGY&amp;#x0D;&amp;#x0A;inhibit the presynaptic reuptake of&amp;#x0D;&amp;#x0A;norepinephrine and/or serotonin and thus functionally increase the&quot;/&gt;&lt;property id=&quot;20307&quot; value=&quot;260&quot;/&gt;&lt;/object&gt;&lt;object type=&quot;3&quot; unique_id=&quot;10008&quot;&gt;&lt;property id=&quot;20148&quot; value=&quot;5&quot;/&gt;&lt;property id=&quot;20300&quot; value=&quot;Slide 7 - &amp;quot;PHARMACOKINETICS AND TOXICOKINETICS&amp;#x0D;&amp;#x0A;rapidly and almost completely absorbed from the gastrointestinal&amp;#x0D;&amp;#x0A;tract, with pe&quot;/&gt;&lt;property id=&quot;20307&quot; value=&quot;261&quot;/&gt;&lt;/object&gt;&lt;object type=&quot;3&quot; unique_id=&quot;10009&quot;&gt;&lt;property id=&quot;20148&quot; value=&quot;5&quot;/&gt;&lt;property id=&quot;20300&quot; value=&quot;Slide 8 - &amp;quot;Elimination half-lives for therapeutic doses of CAs vary from 7–58 hours (54–92 hours for protriptyline),&amp;#x0D;&amp;#x0A; with eve&quot;/&gt;&lt;property id=&quot;20307&quot; value=&quot;263&quot;/&gt;&lt;/object&gt;&lt;object type=&quot;3&quot; unique_id=&quot;10010&quot;&gt;&lt;property id=&quot;20148&quot; value=&quot;5&quot;/&gt;&lt;property id=&quot;20300&quot; value=&quot;Slide 11 - &amp;quot;PATHOPHYSIOLOGY&amp;#x0D;&amp;#x0A;&amp;#x0D;&amp;#x0A;The CAs block the rapid inward movement of sodium ions into the fast sodium channel&amp;quot;&quot;/&gt;&lt;property id=&quot;20307&quot; value=&quot;264&quot;/&gt;&lt;/object&gt;&lt;object type=&quot;3&quot; unique_id=&quot;10011&quot;&gt;&lt;property id=&quot;20148&quot; value=&quot;5&quot;/&gt;&lt;property id=&quot;20300&quot; value=&quot;Slide 18&quot;/&gt;&lt;property id=&quot;20307&quot; value=&quot;287&quot;/&gt;&lt;/object&gt;&lt;object type=&quot;3&quot; unique_id=&quot;10012&quot;&gt;&lt;property id=&quot;20148&quot; value=&quot;5&quot;/&gt;&lt;property id=&quot;20300&quot; value=&quot;Slide 21 - &amp;quot;CLINICAL MANIFESTATIONS OF TOXICITY&amp;#x0D;&amp;#x0A;&amp;quot;&quot;/&gt;&lt;property id=&quot;20307&quot; value=&quot;265&quot;/&gt;&lt;/object&gt;&lt;object type=&quot;3&quot; unique_id=&quot;10013&quot;&gt;&lt;property id=&quot;20148&quot; value=&quot;5&quot;/&gt;&lt;property id=&quot;20300&quot; value=&quot;Slide 22 - &amp;quot;Acute Cardiovascular Toxicity&amp;#x0D;&amp;#x0A;prolongation of the QRS&amp;#x0D;&amp;#x0A;complex duration and rightward shift of the terminal 40-msec&quot;/&gt;&lt;property id=&quot;20307&quot; value=&quot;266&quot;/&gt;&lt;/object&gt;&lt;object type=&quot;3&quot; unique_id=&quot;10014&quot;&gt;&lt;property id=&quot;20148&quot; value=&quot;5&quot;/&gt;&lt;property id=&quot;20300&quot; value=&quot;Slide 24 - &amp;quot;Acute Central Nervous System Toxicity&amp;#x0D;&amp;#x0A;Seizures and altered mental status Delirium, disorientation, agitation, and/&quot;/&gt;&lt;property id=&quot;20307&quot; value=&quot;267&quot;/&gt;&lt;/object&gt;&lt;object type=&quot;3&quot; unique_id=&quot;10015&quot;&gt;&lt;property id=&quot;20148&quot; value=&quot;5&quot;/&gt;&lt;property id=&quot;20300&quot; value=&quot;Slide 25 - &amp;quot;Anticholinergic and Other Clinical Toxicity&amp;#x0D;&amp;#x0A;&amp;#x0D;&amp;#x0A;Pupils may be dilated dry mouth, dry flushed skin, hyperthermia, urin&quot;/&gt;&lt;property id=&quot;20307&quot; value=&quot;268&quot;/&gt;&lt;/object&gt;&lt;object type=&quot;3&quot; unique_id=&quot;10016&quot;&gt;&lt;property id=&quot;20148&quot; value=&quot;5&quot;/&gt;&lt;property id=&quot;20300&quot; value=&quot;Slide 26 - &amp;quot;DIAGNOSTIC TESTING&amp;quot;&quot;/&gt;&lt;property id=&quot;20307&quot; value=&quot;270&quot;/&gt;&lt;/object&gt;&lt;object type=&quot;3&quot; unique_id=&quot;10017&quot;&gt;&lt;property id=&quot;20148&quot; value=&quot;5&quot;/&gt;&lt;property id=&quot;20300&quot; value=&quot;Slide 27 - &amp;quot;Electrocardiogram&amp;#x0D;&amp;#x0A;&amp;#x0D;&amp;#x0A;QRS interval of 100&amp;#x0D;&amp;#x0A;msec or longer, 33% develop seizures. When the QRS duration prolongs to 160&quot;/&gt;&lt;property id=&quot;20307&quot; value=&quot;271&quot;/&gt;&lt;/object&gt;&lt;object type=&quot;3&quot; unique_id=&quot;10018&quot;&gt;&lt;property id=&quot;20148&quot; value=&quot;5&quot;/&gt;&lt;property id=&quot;20300&quot; value=&quot;Slide 28 - &amp;quot;The QRS complex is prolonged with delayed right ventricular activation and intraventricular conduction delay, whic&quot;/&gt;&lt;property id=&quot;20307&quot; value=&quot;272&quot;/&gt;&lt;/object&gt;&lt;object type=&quot;3&quot; unique_id=&quot;10019&quot;&gt;&lt;property id=&quot;20148&quot; value=&quot;5&quot;/&gt;&lt;property id=&quot;20300&quot; value=&quot;Slide 29 - &amp;quot;Following treatment with sodium bicarbonate, the intraventricular conduction delay resolves, and the QRS complex d&quot;/&gt;&lt;property id=&quot;20307&quot; value=&quot;273&quot;/&gt;&lt;/object&gt;&lt;object type=&quot;3&quot; unique_id=&quot;10020&quot;&gt;&lt;property id=&quot;20148&quot; value=&quot;5&quot;/&gt;&lt;property id=&quot;20300&quot; value=&quot;Slide 30 - &amp;quot;Laboratory&amp;#x0D;&amp;#x0A;&amp;quot;&quot;/&gt;&lt;property id=&quot;20307&quot; value=&quot;274&quot;/&gt;&lt;/object&gt;&lt;object type=&quot;3&quot; unique_id=&quot;10021&quot;&gt;&lt;property id=&quot;20148&quot; value=&quot;5&quot;/&gt;&lt;property id=&quot;20300&quot; value=&quot;Slide 31 - &amp;quot;MANAGEMENT&amp;#x0D;&amp;#x0A;&amp;#x0D;&amp;#x0A;intubation&amp;#x0D;&amp;#x0A; cardiac monitor,&amp;#x0D;&amp;#x0A; intravenous access&amp;#x0D;&amp;#x0A;12-lead ECG&amp;quot;&quot;/&gt;&lt;property id=&quot;20307&quot; value=&quot;275&quot;/&gt;&lt;/object&gt;&lt;object type=&quot;3&quot; unique_id=&quot;10022&quot;&gt;&lt;property id=&quot;20148&quot; value=&quot;5&quot;/&gt;&lt;property id=&quot;20300&quot; value=&quot;Slide 32&quot;/&gt;&lt;property id=&quot;20307&quot; value=&quot;276&quot;/&gt;&lt;/object&gt;&lt;object type=&quot;3&quot; unique_id=&quot;10023&quot;&gt;&lt;property id=&quot;20148&quot; value=&quot;5&quot;/&gt;&lt;property id=&quot;20300&quot; value=&quot;Slide 33 - &amp;quot;Gastrointestinal Decontamination&amp;#x0D;&amp;#x0A;&amp;#x0D;&amp;#x0A;Induction of emesis is contraindicated. Orogastric lavage should be considered&amp;#x0D;&amp;#x0A;A&quot;/&gt;&lt;property id=&quot;20307&quot; value=&quot;277&quot;/&gt;&lt;/object&gt;&lt;object type=&quot;3&quot; unique_id=&quot;10024&quot;&gt;&lt;property id=&quot;20148&quot; value=&quot;5&quot;/&gt;&lt;property id=&quot;20300&quot; value=&quot;Slide 34 - &amp;quot;Wide-Complex Dysrhythmias, Conduction Delays, and/or Hypotension&amp;#x0D;&amp;#x0A;serum alkalinization&amp;#x0D;&amp;#x0A;sodium bicarbonate&amp;#x0D;&amp;#x0A;hypertoni&quot;/&gt;&lt;property id=&quot;20307&quot; value=&quot;278&quot;/&gt;&lt;/object&gt;&lt;object type=&quot;3&quot; unique_id=&quot;10025&quot;&gt;&lt;property id=&quot;20148&quot; value=&quot;5&quot;/&gt;&lt;property id=&quot;20300&quot; value=&quot;Slide 36 - &amp;quot;Antidysrhythmic Therapy&amp;#x0D;&amp;#x0A;&amp;#x0D;&amp;#x0A;lidocaine &amp;#x0D;&amp;#x0A;class IA (quinidine, procainamide, disopyramide, and moricizine) and&amp;#x0D;&amp;#x0A;class IC &quot;/&gt;&lt;property id=&quot;20307&quot; value=&quot;279&quot;/&gt;&lt;/object&gt;&lt;object type=&quot;3&quot; unique_id=&quot;10026&quot;&gt;&lt;property id=&quot;20148&quot; value=&quot;5&quot;/&gt;&lt;property id=&quot;20300&quot; value=&quot;Slide 37 - &amp;quot;Hypotension&amp;#x0D;&amp;#x0A;&amp;#x0D;&amp;#x0A;isotonic saline&amp;#x0D;&amp;#x0A;inotropic vasopressor&amp;#x0D;&amp;#x0A;&amp;#x0D;&amp;#x0A;&amp;quot;&quot;/&gt;&lt;property id=&quot;20307&quot; value=&quot;280&quot;/&gt;&lt;/object&gt;&lt;object type=&quot;3&quot; unique_id=&quot;10027&quot;&gt;&lt;property id=&quot;20148&quot; value=&quot;5&quot;/&gt;&lt;property id=&quot;20300&quot; value=&quot;Slide 38 - &amp;quot;Central Nervous System Toxicity&amp;#x0D;&amp;#x0A;flumazenil &amp;#x0D;&amp;#x0A;physostigmine &amp;#x0D;&amp;#x0A;Seizures Recurrent seizures, prolonged seizures&amp;#x0D;&amp;#x0A;Benzodi&quot;/&gt;&lt;property id=&quot;20307&quot; value=&quot;281&quot;/&gt;&lt;/object&gt;&lt;object type=&quot;3&quot; unique_id=&quot;10028&quot;&gt;&lt;property id=&quot;20148&quot; value=&quot;5&quot;/&gt;&lt;property id=&quot;20300&quot; value=&quot;Slide 39 - &amp;quot;Enhanced Elimination&amp;#x0D;&amp;#x0A;&amp;#x0D;&amp;#x0A;multiple doses of activated charcoal&amp;quot;&quot;/&gt;&lt;property id=&quot;20307&quot; value=&quot;282&quot;/&gt;&lt;/object&gt;&lt;object type=&quot;3&quot; unique_id=&quot;10029&quot;&gt;&lt;property id=&quot;20148&quot; value=&quot;5&quot;/&gt;&lt;property id=&quot;20300&quot; value=&quot;Slide 40 - &amp;quot;Hospital Admission Criteria&amp;#x0D;&amp;#x0A;&amp;quot;&quot;/&gt;&lt;property id=&quot;20307&quot; value=&quot;284&quot;/&gt;&lt;/object&gt;&lt;object type=&quot;3&quot; unique_id=&quot;10030&quot;&gt;&lt;property id=&quot;20148&quot; value=&quot;5&quot;/&gt;&lt;property id=&quot;20300&quot; value=&quot;Slide 41 - &amp;quot;?&amp;quot;&quot;/&gt;&lt;property id=&quot;20307&quot; value=&quot;285&quot;/&gt;&lt;/object&gt;&lt;object type=&quot;3&quot; unique_id=&quot;10031&quot;&gt;&lt;property id=&quot;20148&quot; value=&quot;5&quot;/&gt;&lt;property id=&quot;20300&quot; value=&quot;Slide 42 - &amp;quot;END&amp;quot;&quot;/&gt;&lt;property id=&quot;20307&quot; value=&quot;286&quot;/&gt;&lt;/object&gt;&lt;object type=&quot;3&quot; unique_id=&quot;10152&quot;&gt;&lt;property id=&quot;20148&quot; value=&quot;5&quot;/&gt;&lt;property id=&quot;20300&quot; value=&quot;Slide 3&quot;/&gt;&lt;property id=&quot;20307&quot; value=&quot;288&quot;/&gt;&lt;/object&gt;&lt;object type=&quot;3&quot; unique_id=&quot;10246&quot;&gt;&lt;property id=&quot;20148&quot; value=&quot;5&quot;/&gt;&lt;property id=&quot;20300&quot; value=&quot;Slide 23&quot;/&gt;&lt;property id=&quot;20307&quot; value=&quot;289&quot;/&gt;&lt;/object&gt;&lt;object type=&quot;3&quot; unique_id=&quot;10279&quot;&gt;&lt;property id=&quot;20148&quot; value=&quot;5&quot;/&gt;&lt;property id=&quot;20300&quot; value=&quot;Slide 6 - &amp;quot;&amp;#x0D;&amp;#x0A; • Inhibition of presynaptic neurotransmitter reuptake (norepinephrine and serotonin)&amp;#x0D;&amp;#x0A; • Blockade of cardiac fast &quot;/&gt;&lt;property id=&quot;20307&quot; value=&quot;290&quot;/&gt;&lt;/object&gt;&lt;object type=&quot;3&quot; unique_id=&quot;10412&quot;&gt;&lt;property id=&quot;20148&quot; value=&quot;5&quot;/&gt;&lt;property id=&quot;20300&quot; value=&quot;Slide 35 - &amp;quot;sodium bicarbonate&amp;#x0D;&amp;#x0A; 1-2  mEq/kg  &amp;#x0D;&amp;#x0A; Three 50-mL ampules should be placed in 1 L of 5% dextrose in water (D5W) and r&quot;/&gt;&lt;property id=&quot;20307&quot; value=&quot;291&quot;/&gt;&lt;/object&gt;&lt;object type=&quot;3&quot; unique_id=&quot;10826&quot;&gt;&lt;property id=&quot;20148&quot; value=&quot;5&quot;/&gt;&lt;property id=&quot;20300&quot; value=&quot;Slide 12 - &amp;quot;All TCA’s structurally similar&amp;#x0D;&amp;#x0A;&amp;#x0D;&amp;#x0A;Many have active metabolites&amp;#x0D;&amp;#x0A;Multiple toxicologic effects&amp;#x0D;&amp;#x0A;     Antihistaminic&amp;amp;#x09;&amp;amp;#x09;&amp;#x0D;&amp;#x0A;  &quot;/&gt;&lt;property id=&quot;20307&quot; value=&quot;292&quot;/&gt;&lt;/object&gt;&lt;object type=&quot;3&quot; unique_id=&quot;11037&quot;&gt;&lt;property id=&quot;20148&quot; value=&quot;5&quot;/&gt;&lt;property id=&quot;20300&quot; value=&quot;Slide 13 - &amp;quot;Antihistamine Effects&amp;#x0D;&amp;#x0A;Potent inhibitors of histamine receptors&amp;#x0D;&amp;#x0A;Manifested as CNS sedation&amp;#x0D;&amp;#x0A;Anticholinergic Effects&amp;#x0D;&amp;#x0A;&quot;/&gt;&lt;property id=&quot;20307&quot; value=&quot;293&quot;/&gt;&lt;/object&gt;&lt;object type=&quot;3&quot; unique_id=&quot;11038&quot;&gt;&lt;property id=&quot;20148&quot; value=&quot;5&quot;/&gt;&lt;property id=&quot;20300&quot; value=&quot;Slide 14 - &amp;quot;α-Adrenergic Receptor Antagonism&amp;#x0D;&amp;#x0A;&amp;#x0D;&amp;#x0A;Inhibits both central and peripheral receptors&amp;#x0D;&amp;#x0A;Greater affinity for α1&amp;#x0D;&amp;#x0A;No β-bloc&quot;/&gt;&lt;property id=&quot;20307&quot; value=&quot;294&quot;/&gt;&lt;/object&gt;&lt;object type=&quot;3&quot; unique_id=&quot;11039&quot;&gt;&lt;property id=&quot;20148&quot; value=&quot;5&quot;/&gt;&lt;property id=&quot;20300&quot; value=&quot;Slide 15 - &amp;quot;Amine Uptake Inhibition&amp;#x0D;&amp;#x0A;&amp;#x0D;&amp;#x0A;Mechanism by which TCA’s are efficacious in depression&amp;#x0D;&amp;#x0A;&amp;#x0D;&amp;#x0A;In overdose likely produces early&quot;/&gt;&lt;property id=&quot;20307&quot; value=&quot;295&quot;/&gt;&lt;/object&gt;&lt;object type=&quot;3&quot; unique_id=&quot;11192&quot;&gt;&lt;property id=&quot;20148&quot; value=&quot;5&quot;/&gt;&lt;property id=&quot;20300&quot; value=&quot;Slide 16 - &amp;quot;Sodium Channel Blockade&amp;#x0D;&amp;#x0A;&amp;#x0D;&amp;#x0A;Quinidine-like effect&amp;#x0D;&amp;#x0A;Single-most important factor relating to mortality in TCA toxicity&amp;#x0D;&amp;#x0A;&quot;/&gt;&lt;property id=&quot;20307&quot; value=&quot;296&quot;/&gt;&lt;/object&gt;&lt;object type=&quot;3&quot; unique_id=&quot;11193&quot;&gt;&lt;property id=&quot;20148&quot; value=&quot;5&quot;/&gt;&lt;property id=&quot;20300&quot; value=&quot;Slide 17 - &amp;quot;Sodium Channel Blockade&amp;#x0D;&amp;#x0A;&amp;#x0D;&amp;#x0A;Prolonged PR&amp;#x0D;&amp;#x0A;Widens QRS&amp;#x0D;&amp;#x0A;Right axis deviation&amp;#x0D;&amp;#x0A;&amp;amp;#x09;- Manifested by terminal R-wave in aVR and &quot;/&gt;&lt;property id=&quot;20307&quot; value=&quot;297&quot;/&gt;&lt;/object&gt;&lt;object type=&quot;3&quot; unique_id=&quot;11474&quot;&gt;&lt;property id=&quot;20148&quot; value=&quot;5&quot;/&gt;&lt;property id=&quot;20300&quot; value=&quot;Slide 9 - &amp;quot;Highly lipophilic&amp;#x0D;&amp;#x0A;Readily crosses blood-brain barrier&amp;#x0D;&amp;#x0A;Peak levels occur 2-6 hours post ingestion&amp;#x0D;&amp;#x0A;Decreased gut moti&quot;/&gt;&lt;property id=&quot;20307&quot; value=&quot;300&quot;/&gt;&lt;/object&gt;&lt;object type=&quot;3&quot; unique_id=&quot;11475&quot;&gt;&lt;property id=&quot;20148&quot; value=&quot;5&quot;/&gt;&lt;property id=&quot;20300&quot; value=&quot;Slide 10 - &amp;quot;Hemodialysis, hemoperfusion and forced diuresis are ineffective&amp;#x0D;&amp;#x0A;Hepatic metabolization&amp;#x0D;&amp;#x0A;Renal excretion&amp;#x0D;&amp;#x0A;Most have a&quot;/&gt;&lt;property id=&quot;20307&quot; value=&quot;301&quot;/&gt;&lt;/object&gt;&lt;object type=&quot;3&quot; unique_id=&quot;11476&quot;&gt;&lt;property id=&quot;20148&quot; value=&quot;5&quot;/&gt;&lt;property id=&quot;20300&quot; value=&quot;Slide 19 - &amp;quot;GABA-A Receptor Antagonist&amp;#x0D;&amp;#x0A;&amp;#x0D;&amp;#x0A;Major cause of seizure in TCA toxicity&amp;#x0D;&amp;#x0A;&amp;quot;&quot;/&gt;&lt;property id=&quot;20307&quot; value=&quot;299&quot;/&gt;&lt;/object&gt;&lt;object type=&quot;3&quot; unique_id=&quot;11477&quot;&gt;&lt;property id=&quot;20148&quot; value=&quot;5&quot;/&gt;&lt;property id=&quot;20300&quot; value=&quot;Slide 20 - &amp;quot;Potassium Channel Blockade&amp;#x0D;&amp;#x0A;&amp;#x0D;&amp;#x0A;Prevents efflux during repolarization&amp;#x0D;&amp;#x0A;QT interval prolongation&amp;#x0D;&amp;#x0A;More pronounced with br&quot;/&gt;&lt;property id=&quot;20307&quot; value=&quot;298&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TotalTime>
  <Words>1301</Words>
  <Application>Microsoft Office PowerPoint</Application>
  <PresentationFormat>On-screen Show (4:3)</PresentationFormat>
  <Paragraphs>84</Paragraphs>
  <Slides>42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Times New Roman</vt:lpstr>
      <vt:lpstr>Arial Unicode MS</vt:lpstr>
      <vt:lpstr>Wingdings</vt:lpstr>
      <vt:lpstr>Arial Rounded MT Bold</vt:lpstr>
      <vt:lpstr>Angsana New</vt:lpstr>
      <vt:lpstr>Office Theme</vt:lpstr>
      <vt:lpstr>به نام خدا</vt:lpstr>
      <vt:lpstr>Cyclic antidepressants Dr.Ali Ostadi Associate Professor of Forensic Medicine and Toxicology Fellowship of clinical toxicology &amp;poisoning Department of Internal Medicine  Tabriz University of Medical Sciences </vt:lpstr>
      <vt:lpstr>PowerPoint Presentation</vt:lpstr>
      <vt:lpstr>HISTORY AND EPIDEMIOLOGY  used in the treatment of depression, neuropathic pain, migraines, enuresis, and attention deficit hyperactivity disorder.  From the 1960s until the late 1980s, the tricyclic antidepressants (TCAs) represented the major pharmacologic treatment for depression in the United States.  </vt:lpstr>
      <vt:lpstr>PHARMACOLOGY inhibit the presynaptic reuptake of norepinephrine and/or serotonin and thus functionally increase the amount of these neurotransmitters at central nervous system (CNS) receptors. </vt:lpstr>
      <vt:lpstr>  • Inhibition of presynaptic neurotransmitter reuptake (norepinephrine and serotonin)  • Blockade of cardiac fast sodium channels  • Antagonism of central and peripheral muscarinic acetylcholine receptors  • Antagonism of peripheral alpha-1 adrenergic receptors  • Antagonism of histamine (H1) receptors  • Antagonism of CNS gamma-aminobutyric acid (GABA) A receptors</vt:lpstr>
      <vt:lpstr>PHARMACOKINETICS AND TOXICOKINETICS rapidly and almost completely absorbed from the gastrointestinal tract, with peak concentrations 2–8 hours after administration of a therapeutic dose</vt:lpstr>
      <vt:lpstr>Elimination half-lives for therapeutic doses of CAs vary from 7–58 hours (54–92 hours for protriptyline),  with even longer half-lives in the elderly. Finally, less than 5% of CAs are excreted by the kidney unchanged</vt:lpstr>
      <vt:lpstr>Highly lipophilic Readily crosses blood-brain barrier Peak levels occur 2-6 hours post ingestion Decreased gut motility may prolong absorption Highly protein bound Tissue levels up to 100 times plasma level Only 1-2% total-body TCA in plasma</vt:lpstr>
      <vt:lpstr>Hemodialysis, hemoperfusion and forced diuresis are ineffective Hepatic metabolization Renal excretion Most have active metabolites Toxicity from tertiary TCA’s last longer than secondary TCA’s Half life Therapeutic: on average 24 hours Overdose: up to 72 hours </vt:lpstr>
      <vt:lpstr>PATHOPHYSIOLOGY  The CAs block the rapid inward movement of sodium ions into the fast sodium channel</vt:lpstr>
      <vt:lpstr>All TCA’s structurally similar  Many have active metabolites Multiple toxicologic effects      Antihistaminic        Anticholinergic      α adrenergic blockade       Sodium channel blockage      GABA-A receptor antagonist </vt:lpstr>
      <vt:lpstr>Antihistamine Effects Potent inhibitors of histamine receptors Manifested as CNS sedation Anticholinergic Effects Due to antimuscarinic receptor blockade ▪ Dilated pupils ▪ Blurred vision ▪ Dry skin ▪ Tachycardia ▪ Hypertension ▪ Hyperthermia ▪ Urinary retention ▪ Ileus   ▪ Dry mouth ▪ Agitation  ▪ Delirium  ▪ Confusion ▪ Hallucinations ▪ Slurred speech ▪ Coma   </vt:lpstr>
      <vt:lpstr>α-Adrenergic Receptor Antagonism  Inhibits both central and peripheral receptors Greater affinity for α1 No β-blockade Effects  - Sedation   - Orthostatic hypotensio  - Pupillary constriction ▪ Usually negated by antimuscarinic effect </vt:lpstr>
      <vt:lpstr>Amine Uptake Inhibition  Mechanism by which TCA’s are efficacious in depression  In overdose likely produces early sympathomimetic effects including some dysrhythmias </vt:lpstr>
      <vt:lpstr>Sodium Channel Blockade  Quinidine-like effect Single-most important factor relating to mortality in TCA toxicity Inhibits fast sodium channels in His-Purkinje cells Impairs sodium entry into myocardial cells Prolongs depolarization (Phase 0), decreases contractility More pronounced effects with rapid heart rates, hyponatremia and acidosis </vt:lpstr>
      <vt:lpstr>Sodium Channel Blockade  Prolonged PR Widens QRS Right axis deviation  - Manifested by terminal R-wave in aVR and S-wave in I Bradycardia  - May be attenuated by antimuscarinic effect  - Indicates profound sodium channel blockade </vt:lpstr>
      <vt:lpstr>PowerPoint Presentation</vt:lpstr>
      <vt:lpstr>GABA-A Receptor Antagonist  Major cause of seizure in TCA toxicity </vt:lpstr>
      <vt:lpstr>Potassium Channel Blockade  Prevents efflux during repolarization QT interval prolongation More pronounced with bradycardia Tachycardia prevents severe QT prolongation Torsades de pointes may develop, but is rare in TCA toxicity </vt:lpstr>
      <vt:lpstr>CLINICAL MANIFESTATIONS OF TOXICITY </vt:lpstr>
      <vt:lpstr>Acute Cardiovascular Toxicity prolongation of the QRS complex duration and rightward shift of the terminal 40-msec QRS axis (T40-ms) PR, QRS, and QTc</vt:lpstr>
      <vt:lpstr>PowerPoint Presentation</vt:lpstr>
      <vt:lpstr>Acute Central Nervous System Toxicity Seizures and altered mental status Delirium, disorientation, agitation, and/or psychotic behavior with hallucinations</vt:lpstr>
      <vt:lpstr>Anticholinergic and Other Clinical Toxicity  Pupils may be dilated dry mouth, dry flushed skin, hyperthermia, urinary retention, and ileus.</vt:lpstr>
      <vt:lpstr>DIAGNOSTIC TESTING</vt:lpstr>
      <vt:lpstr>Electrocardiogram  QRS interval of 100 msec or longer, 33% develop seizures. When the QRS duration prolongs to 160 msec, there is a 50% incidence of ventricular dysrhythmias  </vt:lpstr>
      <vt:lpstr>The QRS complex is prolonged with delayed right ventricular activation and intraventricular conduction delay, which results in rightward shift in the terminal 40 msec frontal plane QRS vector. In qualitative terms, this shift manifests as a deep, slurred S wave in leads I and AVL, and an R wave in lead AVR (blue arrows). </vt:lpstr>
      <vt:lpstr>Following treatment with sodium bicarbonate, the intraventricular conduction delay resolves, and the QRS complex duration and morphology return to normal.</vt:lpstr>
      <vt:lpstr>Laboratory </vt:lpstr>
      <vt:lpstr>MANAGEMENT  intubation  cardiac monitor,  intravenous access 12-lead ECG</vt:lpstr>
      <vt:lpstr>PowerPoint Presentation</vt:lpstr>
      <vt:lpstr>Gastrointestinal Decontamination  Induction of emesis is contraindicated. Orogastric lavage should be considered Activated charcoal</vt:lpstr>
      <vt:lpstr>Wide-Complex Dysrhythmias, Conduction Delays, and/or Hypotension serum alkalinization sodium bicarbonate hypertonic sodium chloride  hyperventilation</vt:lpstr>
      <vt:lpstr>sodium bicarbonate  1-2  mEq/kg    Three 50-mL ampules should be placed in 1 L of 5% dextrose in water (D5W) and run at twice maintenance</vt:lpstr>
      <vt:lpstr>Antidysrhythmic Therapy  lidocaine  class IA (quinidine, procainamide, disopyramide, and moricizine) and class IC (flecainide, propafenone) antidysrhythmics are absolutely contraindicated  </vt:lpstr>
      <vt:lpstr>Hypotension  isotonic saline inotropic vasopressor  </vt:lpstr>
      <vt:lpstr>Central Nervous System Toxicity flumazenil  physostigmine  Seizures Recurrent seizures, prolonged seizures Benzodiazepines barbiturates or propofol</vt:lpstr>
      <vt:lpstr>Enhanced Elimination  multiple doses of activated charcoal</vt:lpstr>
      <vt:lpstr>Hospital Admission Criteria </vt:lpstr>
      <vt:lpstr>?</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FARZANEH</dc:creator>
  <cp:lastModifiedBy>Ali</cp:lastModifiedBy>
  <cp:revision>53</cp:revision>
  <dcterms:created xsi:type="dcterms:W3CDTF">2009-05-24T16:04:43Z</dcterms:created>
  <dcterms:modified xsi:type="dcterms:W3CDTF">2020-10-30T08:21:26Z</dcterms:modified>
</cp:coreProperties>
</file>